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84" r:id="rId2"/>
    <p:sldMasterId id="2147483676" r:id="rId3"/>
    <p:sldMasterId id="2147483668" r:id="rId4"/>
    <p:sldMasterId id="2147483704" r:id="rId5"/>
    <p:sldMasterId id="2147483713" r:id="rId6"/>
  </p:sldMasterIdLst>
  <p:notesMasterIdLst>
    <p:notesMasterId r:id="rId29"/>
  </p:notesMasterIdLst>
  <p:handoutMasterIdLst>
    <p:handoutMasterId r:id="rId30"/>
  </p:handoutMasterIdLst>
  <p:sldIdLst>
    <p:sldId id="285" r:id="rId7"/>
    <p:sldId id="287" r:id="rId8"/>
    <p:sldId id="263" r:id="rId9"/>
    <p:sldId id="257" r:id="rId10"/>
    <p:sldId id="258" r:id="rId11"/>
    <p:sldId id="269" r:id="rId12"/>
    <p:sldId id="270" r:id="rId13"/>
    <p:sldId id="271" r:id="rId14"/>
    <p:sldId id="272" r:id="rId15"/>
    <p:sldId id="286" r:id="rId16"/>
    <p:sldId id="273" r:id="rId17"/>
    <p:sldId id="277" r:id="rId18"/>
    <p:sldId id="275" r:id="rId19"/>
    <p:sldId id="276" r:id="rId20"/>
    <p:sldId id="278" r:id="rId21"/>
    <p:sldId id="274" r:id="rId22"/>
    <p:sldId id="279" r:id="rId23"/>
    <p:sldId id="280" r:id="rId24"/>
    <p:sldId id="281" r:id="rId25"/>
    <p:sldId id="282" r:id="rId26"/>
    <p:sldId id="284" r:id="rId27"/>
    <p:sldId id="267" r:id="rId28"/>
  </p:sldIdLst>
  <p:sldSz cx="9144000" cy="6858000" type="screen4x3"/>
  <p:notesSz cx="6797675" cy="9926638"/>
  <p:embeddedFontLst>
    <p:embeddedFont>
      <p:font typeface="Helvetica-CondensedLight" panose="020B0604020202020204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HeliosCondLight" panose="020B0604020202020204"/>
      <p:regular r:id="rId36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D46"/>
    <a:srgbClr val="516472"/>
    <a:srgbClr val="005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41" autoAdjust="0"/>
  </p:normalViewPr>
  <p:slideViewPr>
    <p:cSldViewPr>
      <p:cViewPr>
        <p:scale>
          <a:sx n="100" d="100"/>
          <a:sy n="100" d="100"/>
        </p:scale>
        <p:origin x="-51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4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6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8C20E-7BEC-470B-BFA0-A26A3D563511}" type="datetimeFigureOut">
              <a:rPr lang="nl-NL" smtClean="0"/>
              <a:pPr/>
              <a:t>14-1-2015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C07D1-E1EF-430B-9B8C-7E91FAE2799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8032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93B5C-6105-4C88-BE69-2EF774F3AA0B}" type="datetimeFigureOut">
              <a:rPr lang="nl-NL" smtClean="0"/>
              <a:pPr/>
              <a:t>14-1-2015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33B0E-683E-4D25-871B-ECCC0C7DD2A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104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33B0E-683E-4D25-871B-ECCC0C7DD2A1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33B0E-683E-4D25-871B-ECCC0C7DD2A1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33B0E-683E-4D25-871B-ECCC0C7DD2A1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33B0E-683E-4D25-871B-ECCC0C7DD2A1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33B0E-683E-4D25-871B-ECCC0C7DD2A1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kant en achterka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Duitsland-desk_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526927"/>
            <a:ext cx="5040560" cy="1830065"/>
          </a:xfrm>
        </p:spPr>
        <p:txBody>
          <a:bodyPr>
            <a:noAutofit/>
          </a:bodyPr>
          <a:lstStyle>
            <a:lvl1pPr algn="r">
              <a:lnSpc>
                <a:spcPts val="7000"/>
              </a:lnSpc>
              <a:defRPr sz="6000" b="0">
                <a:solidFill>
                  <a:srgbClr val="00594C"/>
                </a:solidFill>
                <a:latin typeface="HeliosCondLight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5756400" y="792000"/>
            <a:ext cx="3052800" cy="4451698"/>
          </a:xfrm>
          <a:solidFill>
            <a:srgbClr val="0059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kant en achterka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ensioen-desk_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526927"/>
            <a:ext cx="5040560" cy="1830065"/>
          </a:xfrm>
        </p:spPr>
        <p:txBody>
          <a:bodyPr>
            <a:noAutofit/>
          </a:bodyPr>
          <a:lstStyle>
            <a:lvl1pPr algn="r">
              <a:lnSpc>
                <a:spcPts val="7000"/>
              </a:lnSpc>
              <a:defRPr sz="6000" b="0">
                <a:solidFill>
                  <a:srgbClr val="00594C"/>
                </a:solidFill>
                <a:latin typeface="HeliosCondLight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5756400" y="792000"/>
            <a:ext cx="3052800" cy="4451698"/>
          </a:xfrm>
          <a:solidFill>
            <a:srgbClr val="0059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welko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526927"/>
            <a:ext cx="7920880" cy="1830065"/>
          </a:xfrm>
        </p:spPr>
        <p:txBody>
          <a:bodyPr>
            <a:noAutofit/>
          </a:bodyPr>
          <a:lstStyle>
            <a:lvl1pPr algn="ctr">
              <a:lnSpc>
                <a:spcPts val="7000"/>
              </a:lnSpc>
              <a:defRPr sz="6000" b="0">
                <a:solidFill>
                  <a:srgbClr val="00594C"/>
                </a:solidFill>
                <a:latin typeface="HeliosCondLight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539552" y="4293095"/>
            <a:ext cx="7920880" cy="1296145"/>
          </a:xfrm>
        </p:spPr>
        <p:txBody>
          <a:bodyPr/>
          <a:lstStyle>
            <a:lvl1pPr algn="ctr">
              <a:buNone/>
              <a:defRPr sz="1600"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Datum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Naam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  <a:lvl2pPr marL="360000">
              <a:defRPr/>
            </a:lvl2pPr>
            <a:lvl3pPr marL="540000">
              <a:defRPr/>
            </a:lvl3pPr>
            <a:lvl4pPr marL="720000">
              <a:defRPr/>
            </a:lvl4pPr>
            <a:lvl5pPr marL="900000"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40767"/>
            <a:ext cx="4038600" cy="43204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40767"/>
            <a:ext cx="4038600" cy="43204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468313" y="1268413"/>
            <a:ext cx="8207375" cy="4176712"/>
          </a:xfrm>
        </p:spPr>
        <p:txBody>
          <a:bodyPr/>
          <a:lstStyle>
            <a:lvl1pPr>
              <a:buNone/>
              <a:defRPr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Tekst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koloms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468312" y="1268413"/>
            <a:ext cx="4039200" cy="4176712"/>
          </a:xfrm>
        </p:spPr>
        <p:txBody>
          <a:bodyPr/>
          <a:lstStyle>
            <a:lvl1pPr>
              <a:buNone/>
              <a:defRPr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4" name="Tijdelijke aanduiding voor inhoud 8"/>
          <p:cNvSpPr>
            <a:spLocks noGrp="1"/>
          </p:cNvSpPr>
          <p:nvPr>
            <p:ph sz="quarter" idx="11" hasCustomPrompt="1"/>
          </p:nvPr>
        </p:nvSpPr>
        <p:spPr>
          <a:xfrm>
            <a:off x="4644008" y="1268760"/>
            <a:ext cx="4039200" cy="4176712"/>
          </a:xfrm>
        </p:spPr>
        <p:txBody>
          <a:bodyPr/>
          <a:lstStyle>
            <a:lvl1pPr>
              <a:buNone/>
              <a:defRPr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Tekst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Pensioen-desk.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zonder log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3651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268760"/>
            <a:ext cx="5486400" cy="30963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9318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kant en achterka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alaris-desk_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526927"/>
            <a:ext cx="5040560" cy="1830065"/>
          </a:xfrm>
        </p:spPr>
        <p:txBody>
          <a:bodyPr>
            <a:noAutofit/>
          </a:bodyPr>
          <a:lstStyle>
            <a:lvl1pPr algn="r">
              <a:lnSpc>
                <a:spcPts val="7000"/>
              </a:lnSpc>
              <a:defRPr sz="6000" b="0">
                <a:solidFill>
                  <a:srgbClr val="00594C"/>
                </a:solidFill>
                <a:latin typeface="HeliosCondLight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5756400" y="792000"/>
            <a:ext cx="3052800" cy="4451698"/>
          </a:xfrm>
          <a:solidFill>
            <a:srgbClr val="0059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welko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526927"/>
            <a:ext cx="7920880" cy="1830065"/>
          </a:xfrm>
        </p:spPr>
        <p:txBody>
          <a:bodyPr>
            <a:noAutofit/>
          </a:bodyPr>
          <a:lstStyle>
            <a:lvl1pPr algn="ctr">
              <a:lnSpc>
                <a:spcPts val="7000"/>
              </a:lnSpc>
              <a:defRPr sz="6000" b="0">
                <a:solidFill>
                  <a:srgbClr val="00594C"/>
                </a:solidFill>
                <a:latin typeface="HeliosCondLight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539552" y="4293095"/>
            <a:ext cx="7920880" cy="1296145"/>
          </a:xfrm>
        </p:spPr>
        <p:txBody>
          <a:bodyPr/>
          <a:lstStyle>
            <a:lvl1pPr algn="ctr">
              <a:buNone/>
              <a:defRPr sz="1600"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Datum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Naam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welko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526927"/>
            <a:ext cx="7920880" cy="1830065"/>
          </a:xfrm>
        </p:spPr>
        <p:txBody>
          <a:bodyPr>
            <a:noAutofit/>
          </a:bodyPr>
          <a:lstStyle>
            <a:lvl1pPr algn="ctr">
              <a:lnSpc>
                <a:spcPts val="7000"/>
              </a:lnSpc>
              <a:defRPr sz="6000" b="0">
                <a:solidFill>
                  <a:srgbClr val="00594C"/>
                </a:solidFill>
                <a:latin typeface="HeliosCondLight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539552" y="4293095"/>
            <a:ext cx="7920880" cy="1296145"/>
          </a:xfrm>
        </p:spPr>
        <p:txBody>
          <a:bodyPr/>
          <a:lstStyle>
            <a:lvl1pPr algn="ctr">
              <a:buNone/>
              <a:defRPr sz="1600"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Datum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Naam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  <a:lvl2pPr marL="360000">
              <a:defRPr/>
            </a:lvl2pPr>
            <a:lvl3pPr marL="540000">
              <a:defRPr/>
            </a:lvl3pPr>
            <a:lvl4pPr marL="720000">
              <a:defRPr/>
            </a:lvl4pPr>
            <a:lvl5pPr marL="900000"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40767"/>
            <a:ext cx="4038600" cy="43204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40767"/>
            <a:ext cx="4038600" cy="43204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468313" y="1268413"/>
            <a:ext cx="8207375" cy="4176712"/>
          </a:xfrm>
        </p:spPr>
        <p:txBody>
          <a:bodyPr/>
          <a:lstStyle>
            <a:lvl1pPr>
              <a:buNone/>
              <a:defRPr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Tekst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koloms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468312" y="1268413"/>
            <a:ext cx="4039200" cy="4176712"/>
          </a:xfrm>
        </p:spPr>
        <p:txBody>
          <a:bodyPr/>
          <a:lstStyle>
            <a:lvl1pPr>
              <a:buNone/>
              <a:defRPr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4" name="Tijdelijke aanduiding voor inhoud 8"/>
          <p:cNvSpPr>
            <a:spLocks noGrp="1"/>
          </p:cNvSpPr>
          <p:nvPr>
            <p:ph sz="quarter" idx="11" hasCustomPrompt="1"/>
          </p:nvPr>
        </p:nvSpPr>
        <p:spPr>
          <a:xfrm>
            <a:off x="4644008" y="1268760"/>
            <a:ext cx="4039200" cy="4176712"/>
          </a:xfrm>
        </p:spPr>
        <p:txBody>
          <a:bodyPr/>
          <a:lstStyle>
            <a:lvl1pPr>
              <a:buNone/>
              <a:defRPr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Tekst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Salaris-desk.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zonder log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3651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268760"/>
            <a:ext cx="5486400" cy="30963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9318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kant en achterka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ensioen-desk_cov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526927"/>
            <a:ext cx="5040560" cy="1830065"/>
          </a:xfrm>
        </p:spPr>
        <p:txBody>
          <a:bodyPr>
            <a:noAutofit/>
          </a:bodyPr>
          <a:lstStyle>
            <a:lvl1pPr algn="r">
              <a:lnSpc>
                <a:spcPts val="7000"/>
              </a:lnSpc>
              <a:defRPr sz="6000" b="0">
                <a:solidFill>
                  <a:srgbClr val="00594C"/>
                </a:solidFill>
                <a:latin typeface="HeliosCondLight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5756400" y="792000"/>
            <a:ext cx="3052800" cy="4451698"/>
          </a:xfrm>
          <a:solidFill>
            <a:srgbClr val="0059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welko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526927"/>
            <a:ext cx="7920880" cy="1830065"/>
          </a:xfrm>
        </p:spPr>
        <p:txBody>
          <a:bodyPr>
            <a:noAutofit/>
          </a:bodyPr>
          <a:lstStyle>
            <a:lvl1pPr algn="ctr">
              <a:lnSpc>
                <a:spcPts val="7000"/>
              </a:lnSpc>
              <a:defRPr sz="6000" b="0">
                <a:solidFill>
                  <a:srgbClr val="00594C"/>
                </a:solidFill>
                <a:latin typeface="HeliosCondLight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539552" y="4293095"/>
            <a:ext cx="7920880" cy="1296145"/>
          </a:xfrm>
        </p:spPr>
        <p:txBody>
          <a:bodyPr/>
          <a:lstStyle>
            <a:lvl1pPr algn="ctr">
              <a:buNone/>
              <a:defRPr sz="1600"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Datum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Naam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 typeface="Wingdings" pitchFamily="2" charset="2"/>
              <a:buChar char="§"/>
              <a:defRPr sz="2000"/>
            </a:lvl1pPr>
            <a:lvl2pPr marL="360000">
              <a:defRPr sz="18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4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 typeface="Wingdings" pitchFamily="2" charset="2"/>
              <a:buChar char="§"/>
              <a:defRPr sz="2000"/>
            </a:lvl1pPr>
            <a:lvl2pPr marL="360000">
              <a:defRPr sz="18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4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40767"/>
            <a:ext cx="4038600" cy="43204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40767"/>
            <a:ext cx="4038600" cy="43204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468313" y="1268413"/>
            <a:ext cx="8207375" cy="4176712"/>
          </a:xfrm>
        </p:spPr>
        <p:txBody>
          <a:bodyPr/>
          <a:lstStyle>
            <a:lvl1pPr>
              <a:buNone/>
              <a:defRPr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Tekst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koloms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468312" y="1268413"/>
            <a:ext cx="4039200" cy="4176712"/>
          </a:xfrm>
        </p:spPr>
        <p:txBody>
          <a:bodyPr/>
          <a:lstStyle>
            <a:lvl1pPr>
              <a:buNone/>
              <a:defRPr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4" name="Tijdelijke aanduiding voor inhoud 8"/>
          <p:cNvSpPr>
            <a:spLocks noGrp="1"/>
          </p:cNvSpPr>
          <p:nvPr>
            <p:ph sz="quarter" idx="11" hasCustomPrompt="1"/>
          </p:nvPr>
        </p:nvSpPr>
        <p:spPr>
          <a:xfrm>
            <a:off x="4644008" y="1268760"/>
            <a:ext cx="4039200" cy="4176712"/>
          </a:xfrm>
        </p:spPr>
        <p:txBody>
          <a:bodyPr/>
          <a:lstStyle>
            <a:lvl1pPr>
              <a:buNone/>
              <a:defRPr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Tekst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zonder log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3651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268760"/>
            <a:ext cx="5486400" cy="30963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9318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kant en achterka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ensioen-desk_cov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526927"/>
            <a:ext cx="5040560" cy="1830065"/>
          </a:xfrm>
        </p:spPr>
        <p:txBody>
          <a:bodyPr>
            <a:noAutofit/>
          </a:bodyPr>
          <a:lstStyle>
            <a:lvl1pPr algn="r">
              <a:lnSpc>
                <a:spcPts val="7000"/>
              </a:lnSpc>
              <a:defRPr sz="6000" b="0">
                <a:solidFill>
                  <a:srgbClr val="00594C"/>
                </a:solidFill>
                <a:latin typeface="HeliosCondLight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5756400" y="792000"/>
            <a:ext cx="3052800" cy="4451698"/>
          </a:xfrm>
          <a:solidFill>
            <a:srgbClr val="0059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welko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526927"/>
            <a:ext cx="7920880" cy="1830065"/>
          </a:xfrm>
        </p:spPr>
        <p:txBody>
          <a:bodyPr>
            <a:noAutofit/>
          </a:bodyPr>
          <a:lstStyle>
            <a:lvl1pPr algn="ctr">
              <a:lnSpc>
                <a:spcPts val="7000"/>
              </a:lnSpc>
              <a:defRPr sz="6000" b="0">
                <a:solidFill>
                  <a:srgbClr val="00594C"/>
                </a:solidFill>
                <a:latin typeface="HeliosCondLight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539552" y="4293095"/>
            <a:ext cx="7920880" cy="1296145"/>
          </a:xfrm>
        </p:spPr>
        <p:txBody>
          <a:bodyPr/>
          <a:lstStyle>
            <a:lvl1pPr algn="ctr">
              <a:buNone/>
              <a:defRPr sz="1600"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Datum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Naam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 typeface="Wingdings" pitchFamily="2" charset="2"/>
              <a:buChar char="§"/>
              <a:defRPr sz="2000"/>
            </a:lvl1pPr>
            <a:lvl2pPr marL="360000">
              <a:defRPr sz="18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4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40767"/>
            <a:ext cx="4038600" cy="43204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40767"/>
            <a:ext cx="4038600" cy="43204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40767"/>
            <a:ext cx="4038600" cy="43204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40767"/>
            <a:ext cx="4038600" cy="43204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468313" y="1268413"/>
            <a:ext cx="8207375" cy="4176712"/>
          </a:xfrm>
        </p:spPr>
        <p:txBody>
          <a:bodyPr/>
          <a:lstStyle>
            <a:lvl1pPr>
              <a:buNone/>
              <a:defRPr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Tekst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koloms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468312" y="1268413"/>
            <a:ext cx="4039200" cy="4176712"/>
          </a:xfrm>
        </p:spPr>
        <p:txBody>
          <a:bodyPr/>
          <a:lstStyle>
            <a:lvl1pPr>
              <a:buNone/>
              <a:defRPr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4" name="Tijdelijke aanduiding voor inhoud 8"/>
          <p:cNvSpPr>
            <a:spLocks noGrp="1"/>
          </p:cNvSpPr>
          <p:nvPr>
            <p:ph sz="quarter" idx="11" hasCustomPrompt="1"/>
          </p:nvPr>
        </p:nvSpPr>
        <p:spPr>
          <a:xfrm>
            <a:off x="4644008" y="1268760"/>
            <a:ext cx="4039200" cy="4176712"/>
          </a:xfrm>
        </p:spPr>
        <p:txBody>
          <a:bodyPr/>
          <a:lstStyle>
            <a:lvl1pPr>
              <a:buNone/>
              <a:defRPr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Tekst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zonder log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3651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268760"/>
            <a:ext cx="5486400" cy="30963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9318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kant en achterka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ensioen-desk_cov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526927"/>
            <a:ext cx="5040560" cy="1830065"/>
          </a:xfrm>
        </p:spPr>
        <p:txBody>
          <a:bodyPr>
            <a:noAutofit/>
          </a:bodyPr>
          <a:lstStyle>
            <a:lvl1pPr algn="r">
              <a:lnSpc>
                <a:spcPts val="7000"/>
              </a:lnSpc>
              <a:defRPr sz="6000" b="0">
                <a:solidFill>
                  <a:srgbClr val="00594C"/>
                </a:solidFill>
                <a:latin typeface="HeliosCondLight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5756400" y="792000"/>
            <a:ext cx="3052800" cy="4451698"/>
          </a:xfrm>
          <a:solidFill>
            <a:srgbClr val="0059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welko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526927"/>
            <a:ext cx="7920880" cy="1830065"/>
          </a:xfrm>
        </p:spPr>
        <p:txBody>
          <a:bodyPr>
            <a:noAutofit/>
          </a:bodyPr>
          <a:lstStyle>
            <a:lvl1pPr algn="ctr">
              <a:lnSpc>
                <a:spcPts val="7000"/>
              </a:lnSpc>
              <a:defRPr sz="6000" b="0">
                <a:solidFill>
                  <a:srgbClr val="00594C"/>
                </a:solidFill>
                <a:latin typeface="HeliosCondLight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539552" y="4293095"/>
            <a:ext cx="7920880" cy="1296145"/>
          </a:xfrm>
        </p:spPr>
        <p:txBody>
          <a:bodyPr/>
          <a:lstStyle>
            <a:lvl1pPr algn="ctr">
              <a:buNone/>
              <a:defRPr sz="1600"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Datum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Naam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 typeface="Wingdings" pitchFamily="2" charset="2"/>
              <a:buChar char="§"/>
              <a:defRPr sz="2000"/>
            </a:lvl1pPr>
            <a:lvl2pPr marL="360000">
              <a:defRPr sz="18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4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40767"/>
            <a:ext cx="4038600" cy="43204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40767"/>
            <a:ext cx="4038600" cy="43204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468313" y="1268413"/>
            <a:ext cx="8207375" cy="4176712"/>
          </a:xfrm>
        </p:spPr>
        <p:txBody>
          <a:bodyPr/>
          <a:lstStyle>
            <a:lvl1pPr>
              <a:buNone/>
              <a:defRPr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Tekst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koloms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468312" y="1268413"/>
            <a:ext cx="4039200" cy="4176712"/>
          </a:xfrm>
        </p:spPr>
        <p:txBody>
          <a:bodyPr/>
          <a:lstStyle>
            <a:lvl1pPr>
              <a:buNone/>
              <a:defRPr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4" name="Tijdelijke aanduiding voor inhoud 8"/>
          <p:cNvSpPr>
            <a:spLocks noGrp="1"/>
          </p:cNvSpPr>
          <p:nvPr>
            <p:ph sz="quarter" idx="11" hasCustomPrompt="1"/>
          </p:nvPr>
        </p:nvSpPr>
        <p:spPr>
          <a:xfrm>
            <a:off x="4644008" y="1268760"/>
            <a:ext cx="4039200" cy="4176712"/>
          </a:xfrm>
        </p:spPr>
        <p:txBody>
          <a:bodyPr/>
          <a:lstStyle>
            <a:lvl1pPr>
              <a:buNone/>
              <a:defRPr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Tekst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468313" y="1268413"/>
            <a:ext cx="8207375" cy="4176712"/>
          </a:xfrm>
        </p:spPr>
        <p:txBody>
          <a:bodyPr/>
          <a:lstStyle>
            <a:lvl1pPr>
              <a:buNone/>
              <a:defRPr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Tekst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zonder log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3651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268760"/>
            <a:ext cx="5486400" cy="30963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9318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koloms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468312" y="1268413"/>
            <a:ext cx="4039200" cy="4176712"/>
          </a:xfrm>
        </p:spPr>
        <p:txBody>
          <a:bodyPr/>
          <a:lstStyle>
            <a:lvl1pPr>
              <a:buNone/>
              <a:defRPr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4" name="Tijdelijke aanduiding voor inhoud 8"/>
          <p:cNvSpPr>
            <a:spLocks noGrp="1"/>
          </p:cNvSpPr>
          <p:nvPr>
            <p:ph sz="quarter" idx="11" hasCustomPrompt="1"/>
          </p:nvPr>
        </p:nvSpPr>
        <p:spPr>
          <a:xfrm>
            <a:off x="4644008" y="1268760"/>
            <a:ext cx="4039200" cy="4176712"/>
          </a:xfrm>
        </p:spPr>
        <p:txBody>
          <a:bodyPr/>
          <a:lstStyle>
            <a:lvl1pPr>
              <a:buNone/>
              <a:defRPr>
                <a:solidFill>
                  <a:srgbClr val="333D4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l-NL" dirty="0" smtClean="0"/>
              <a:t>Tekst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Duitsland-desk.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zonder log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3651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268760"/>
            <a:ext cx="5486400" cy="30963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9318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17.jpeg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Duitsland-des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40767"/>
            <a:ext cx="8229600" cy="432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47E81-2361-4FB9-A169-2E424F15C8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62" r:id="rId3"/>
    <p:sldLayoutId id="2147483663" r:id="rId4"/>
    <p:sldLayoutId id="2147483664" r:id="rId5"/>
    <p:sldLayoutId id="2147483700" r:id="rId6"/>
    <p:sldLayoutId id="2147483665" r:id="rId7"/>
    <p:sldLayoutId id="2147483666" r:id="rId8"/>
    <p:sldLayoutId id="2147483667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rgbClr val="516472"/>
          </a:solidFill>
          <a:latin typeface="HeliosCondLight" pitchFamily="2" charset="0"/>
          <a:ea typeface="+mj-ea"/>
          <a:cs typeface="Arial" pitchFamily="34" charset="0"/>
        </a:defRPr>
      </a:lvl1pPr>
    </p:titleStyle>
    <p:bodyStyle>
      <a:lvl1pPr marL="0" indent="-1800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b="0" kern="1200">
          <a:solidFill>
            <a:srgbClr val="00594C"/>
          </a:solidFill>
          <a:latin typeface="Arial" pitchFamily="34" charset="0"/>
          <a:ea typeface="+mn-ea"/>
          <a:cs typeface="Arial" pitchFamily="34" charset="0"/>
        </a:defRPr>
      </a:lvl1pPr>
      <a:lvl2pPr marL="360000" indent="-180000" algn="l" defTabSz="914400" rtl="0" eaLnBrk="1" latinLnBrk="0" hangingPunct="1">
        <a:spcBef>
          <a:spcPct val="20000"/>
        </a:spcBef>
        <a:buClr>
          <a:srgbClr val="E07E01"/>
        </a:buClr>
        <a:buFont typeface="Wingdings" pitchFamily="2" charset="2"/>
        <a:buChar char="§"/>
        <a:defRPr sz="1800" kern="120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2pPr>
      <a:lvl3pPr marL="540000" indent="-180000" algn="l" defTabSz="914400" rtl="0" eaLnBrk="1" latinLnBrk="0" hangingPunct="1">
        <a:spcBef>
          <a:spcPct val="20000"/>
        </a:spcBef>
        <a:buClr>
          <a:srgbClr val="516472"/>
        </a:buClr>
        <a:buFont typeface="Wingdings" pitchFamily="2" charset="2"/>
        <a:buChar char="§"/>
        <a:defRPr sz="1800" kern="120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3pPr>
      <a:lvl4pPr marL="720000" indent="-180000" algn="l" defTabSz="914400" rtl="0" eaLnBrk="1" latinLnBrk="0" hangingPunct="1">
        <a:spcBef>
          <a:spcPct val="20000"/>
        </a:spcBef>
        <a:buClr>
          <a:srgbClr val="516472"/>
        </a:buClr>
        <a:buFont typeface="Wingdings" pitchFamily="2" charset="2"/>
        <a:buChar char="§"/>
        <a:defRPr sz="1600" kern="120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4pPr>
      <a:lvl5pPr marL="900000" indent="-180000" algn="l" defTabSz="914400" rtl="0" eaLnBrk="1" latinLnBrk="0" hangingPunct="1">
        <a:spcBef>
          <a:spcPct val="20000"/>
        </a:spcBef>
        <a:buClr>
          <a:srgbClr val="516472"/>
        </a:buClr>
        <a:buFont typeface="Wingdings" pitchFamily="2" charset="2"/>
        <a:buChar char="§"/>
        <a:defRPr sz="1400" kern="120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ensioen-des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40767"/>
            <a:ext cx="8229600" cy="432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47E81-2361-4FB9-A169-2E424F15C8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4" r:id="rId2"/>
    <p:sldLayoutId id="2147483686" r:id="rId3"/>
    <p:sldLayoutId id="2147483687" r:id="rId4"/>
    <p:sldLayoutId id="2147483688" r:id="rId5"/>
    <p:sldLayoutId id="2147483701" r:id="rId6"/>
    <p:sldLayoutId id="2147483689" r:id="rId7"/>
    <p:sldLayoutId id="2147483690" r:id="rId8"/>
    <p:sldLayoutId id="2147483691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rgbClr val="516472"/>
          </a:solidFill>
          <a:latin typeface="HeliosCondLight" pitchFamily="2" charset="0"/>
          <a:ea typeface="+mj-ea"/>
          <a:cs typeface="Arial" pitchFamily="34" charset="0"/>
        </a:defRPr>
      </a:lvl1pPr>
    </p:titleStyle>
    <p:bodyStyle>
      <a:lvl1pPr marL="0" indent="-1800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b="0" kern="1200">
          <a:solidFill>
            <a:srgbClr val="00594C"/>
          </a:solidFill>
          <a:latin typeface="Arial" pitchFamily="34" charset="0"/>
          <a:ea typeface="+mn-ea"/>
          <a:cs typeface="Arial" pitchFamily="34" charset="0"/>
        </a:defRPr>
      </a:lvl1pPr>
      <a:lvl2pPr marL="360000" indent="-180000" algn="l" defTabSz="914400" rtl="0" eaLnBrk="1" latinLnBrk="0" hangingPunct="1">
        <a:spcBef>
          <a:spcPct val="20000"/>
        </a:spcBef>
        <a:buClr>
          <a:srgbClr val="E07E01"/>
        </a:buClr>
        <a:buFont typeface="Wingdings" pitchFamily="2" charset="2"/>
        <a:buChar char="§"/>
        <a:defRPr sz="1800" kern="120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2pPr>
      <a:lvl3pPr marL="540000" indent="-180000" algn="l" defTabSz="914400" rtl="0" eaLnBrk="1" latinLnBrk="0" hangingPunct="1">
        <a:spcBef>
          <a:spcPct val="20000"/>
        </a:spcBef>
        <a:buClr>
          <a:srgbClr val="516472"/>
        </a:buClr>
        <a:buFont typeface="Wingdings" pitchFamily="2" charset="2"/>
        <a:buChar char="§"/>
        <a:defRPr sz="1800" kern="120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3pPr>
      <a:lvl4pPr marL="720000" indent="-180000" algn="l" defTabSz="914400" rtl="0" eaLnBrk="1" latinLnBrk="0" hangingPunct="1">
        <a:spcBef>
          <a:spcPct val="20000"/>
        </a:spcBef>
        <a:buClr>
          <a:srgbClr val="516472"/>
        </a:buClr>
        <a:buFont typeface="Wingdings" pitchFamily="2" charset="2"/>
        <a:buChar char="§"/>
        <a:defRPr sz="1600" kern="120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4pPr>
      <a:lvl5pPr marL="900000" indent="-180000" algn="l" defTabSz="914400" rtl="0" eaLnBrk="1" latinLnBrk="0" hangingPunct="1">
        <a:spcBef>
          <a:spcPct val="20000"/>
        </a:spcBef>
        <a:buClr>
          <a:srgbClr val="516472"/>
        </a:buClr>
        <a:buFont typeface="Wingdings" pitchFamily="2" charset="2"/>
        <a:buChar char="§"/>
        <a:defRPr sz="1400" kern="120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alaris-des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40767"/>
            <a:ext cx="8229600" cy="432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47E81-2361-4FB9-A169-2E424F15C8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7" r:id="rId2"/>
    <p:sldLayoutId id="2147483678" r:id="rId3"/>
    <p:sldLayoutId id="2147483679" r:id="rId4"/>
    <p:sldLayoutId id="2147483680" r:id="rId5"/>
    <p:sldLayoutId id="2147483702" r:id="rId6"/>
    <p:sldLayoutId id="2147483681" r:id="rId7"/>
    <p:sldLayoutId id="2147483682" r:id="rId8"/>
    <p:sldLayoutId id="2147483683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rgbClr val="516472"/>
          </a:solidFill>
          <a:latin typeface="HeliosCondLight" pitchFamily="2" charset="0"/>
          <a:ea typeface="+mj-ea"/>
          <a:cs typeface="Arial" pitchFamily="34" charset="0"/>
        </a:defRPr>
      </a:lvl1pPr>
    </p:titleStyle>
    <p:bodyStyle>
      <a:lvl1pPr marL="0" indent="-1800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b="0" kern="1200">
          <a:solidFill>
            <a:srgbClr val="00594C"/>
          </a:solidFill>
          <a:latin typeface="Arial" pitchFamily="34" charset="0"/>
          <a:ea typeface="+mn-ea"/>
          <a:cs typeface="Arial" pitchFamily="34" charset="0"/>
        </a:defRPr>
      </a:lvl1pPr>
      <a:lvl2pPr marL="360000" indent="-180000" algn="l" defTabSz="914400" rtl="0" eaLnBrk="1" latinLnBrk="0" hangingPunct="1">
        <a:spcBef>
          <a:spcPct val="20000"/>
        </a:spcBef>
        <a:buClr>
          <a:srgbClr val="E07E01"/>
        </a:buClr>
        <a:buFont typeface="Wingdings" pitchFamily="2" charset="2"/>
        <a:buChar char="§"/>
        <a:defRPr sz="1800" kern="120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2pPr>
      <a:lvl3pPr marL="540000" indent="-180000" algn="l" defTabSz="914400" rtl="0" eaLnBrk="1" latinLnBrk="0" hangingPunct="1">
        <a:spcBef>
          <a:spcPct val="20000"/>
        </a:spcBef>
        <a:buClr>
          <a:srgbClr val="516472"/>
        </a:buClr>
        <a:buFont typeface="Wingdings" pitchFamily="2" charset="2"/>
        <a:buChar char="§"/>
        <a:defRPr sz="1800" kern="120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3pPr>
      <a:lvl4pPr marL="720000" indent="-180000" algn="l" defTabSz="914400" rtl="0" eaLnBrk="1" latinLnBrk="0" hangingPunct="1">
        <a:spcBef>
          <a:spcPct val="20000"/>
        </a:spcBef>
        <a:buClr>
          <a:srgbClr val="516472"/>
        </a:buClr>
        <a:buFont typeface="Wingdings" pitchFamily="2" charset="2"/>
        <a:buChar char="§"/>
        <a:defRPr sz="1600" kern="120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4pPr>
      <a:lvl5pPr marL="900000" indent="-180000" algn="l" defTabSz="914400" rtl="0" eaLnBrk="1" latinLnBrk="0" hangingPunct="1">
        <a:spcBef>
          <a:spcPct val="20000"/>
        </a:spcBef>
        <a:buClr>
          <a:srgbClr val="516472"/>
        </a:buClr>
        <a:buFont typeface="Wingdings" pitchFamily="2" charset="2"/>
        <a:buChar char="§"/>
        <a:defRPr sz="1400" kern="120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ensioen-des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40767"/>
            <a:ext cx="8229600" cy="432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47E81-2361-4FB9-A169-2E424F15C8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8" r:id="rId2"/>
    <p:sldLayoutId id="2147483670" r:id="rId3"/>
    <p:sldLayoutId id="2147483671" r:id="rId4"/>
    <p:sldLayoutId id="2147483672" r:id="rId5"/>
    <p:sldLayoutId id="2147483703" r:id="rId6"/>
    <p:sldLayoutId id="2147483674" r:id="rId7"/>
    <p:sldLayoutId id="2147483675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rgbClr val="516472"/>
          </a:solidFill>
          <a:latin typeface="HeliosCondLight" pitchFamily="2" charset="0"/>
          <a:ea typeface="+mj-ea"/>
          <a:cs typeface="Arial" pitchFamily="34" charset="0"/>
        </a:defRPr>
      </a:lvl1pPr>
    </p:titleStyle>
    <p:bodyStyle>
      <a:lvl1pPr marL="0" indent="-180000" algn="l" defTabSz="914400" rtl="0" eaLnBrk="1" latinLnBrk="0" hangingPunct="1">
        <a:spcBef>
          <a:spcPct val="20000"/>
        </a:spcBef>
        <a:buFont typeface="Wingdings" pitchFamily="2" charset="2"/>
        <a:buChar char="§"/>
        <a:defRPr lang="nl-NL" sz="2000" b="0" kern="1200" dirty="0" smtClean="0">
          <a:solidFill>
            <a:srgbClr val="00594C"/>
          </a:solidFill>
          <a:latin typeface="Arial" pitchFamily="34" charset="0"/>
          <a:ea typeface="+mn-ea"/>
          <a:cs typeface="Arial" pitchFamily="34" charset="0"/>
        </a:defRPr>
      </a:lvl1pPr>
      <a:lvl2pPr marL="360000" indent="-180000" algn="l" defTabSz="914400" rtl="0" eaLnBrk="1" latinLnBrk="0" hangingPunct="1">
        <a:spcBef>
          <a:spcPct val="20000"/>
        </a:spcBef>
        <a:buClr>
          <a:srgbClr val="E07E01"/>
        </a:buClr>
        <a:buFont typeface="Wingdings" pitchFamily="2" charset="2"/>
        <a:buChar char="§"/>
        <a:defRPr lang="nl-NL" sz="1800" kern="1200" dirty="0" smtClean="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2pPr>
      <a:lvl3pPr marL="540000" indent="-180000" algn="l" defTabSz="914400" rtl="0" eaLnBrk="1" latinLnBrk="0" hangingPunct="1">
        <a:spcBef>
          <a:spcPct val="20000"/>
        </a:spcBef>
        <a:buClr>
          <a:srgbClr val="516472"/>
        </a:buClr>
        <a:buFont typeface="Wingdings" pitchFamily="2" charset="2"/>
        <a:buChar char="§"/>
        <a:defRPr lang="nl-NL" sz="1800" kern="1200" dirty="0" smtClean="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3pPr>
      <a:lvl4pPr marL="720000" indent="-180000" algn="l" defTabSz="914400" rtl="0" eaLnBrk="1" latinLnBrk="0" hangingPunct="1">
        <a:spcBef>
          <a:spcPct val="20000"/>
        </a:spcBef>
        <a:buClr>
          <a:srgbClr val="516472"/>
        </a:buClr>
        <a:buFont typeface="Wingdings" pitchFamily="2" charset="2"/>
        <a:buChar char="§"/>
        <a:defRPr lang="nl-NL" sz="1600" kern="1200" dirty="0" smtClean="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4pPr>
      <a:lvl5pPr marL="900000" indent="-180000" algn="l" defTabSz="914400" rtl="0" eaLnBrk="1" latinLnBrk="0" hangingPunct="1">
        <a:spcBef>
          <a:spcPct val="20000"/>
        </a:spcBef>
        <a:buClr>
          <a:srgbClr val="516472"/>
        </a:buClr>
        <a:buFont typeface="Wingdings" pitchFamily="2" charset="2"/>
        <a:buChar char="§"/>
        <a:defRPr lang="nl-NL" sz="1400" kern="1200" dirty="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ensioen-des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40767"/>
            <a:ext cx="8229600" cy="432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47E81-2361-4FB9-A169-2E424F15C8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rgbClr val="516472"/>
          </a:solidFill>
          <a:latin typeface="HeliosCondLight" pitchFamily="2" charset="0"/>
          <a:ea typeface="+mj-ea"/>
          <a:cs typeface="Arial" pitchFamily="34" charset="0"/>
        </a:defRPr>
      </a:lvl1pPr>
    </p:titleStyle>
    <p:bodyStyle>
      <a:lvl1pPr marL="0" indent="-180000" algn="l" defTabSz="914400" rtl="0" eaLnBrk="1" latinLnBrk="0" hangingPunct="1">
        <a:spcBef>
          <a:spcPct val="20000"/>
        </a:spcBef>
        <a:buFont typeface="Wingdings" pitchFamily="2" charset="2"/>
        <a:buChar char="§"/>
        <a:defRPr lang="nl-NL" sz="2000" b="0" kern="1200" dirty="0" smtClean="0">
          <a:solidFill>
            <a:srgbClr val="00594C"/>
          </a:solidFill>
          <a:latin typeface="Arial" pitchFamily="34" charset="0"/>
          <a:ea typeface="+mn-ea"/>
          <a:cs typeface="Arial" pitchFamily="34" charset="0"/>
        </a:defRPr>
      </a:lvl1pPr>
      <a:lvl2pPr marL="360000" indent="-180000" algn="l" defTabSz="914400" rtl="0" eaLnBrk="1" latinLnBrk="0" hangingPunct="1">
        <a:spcBef>
          <a:spcPct val="20000"/>
        </a:spcBef>
        <a:buClr>
          <a:srgbClr val="E07E01"/>
        </a:buClr>
        <a:buFont typeface="Wingdings" pitchFamily="2" charset="2"/>
        <a:buChar char="§"/>
        <a:defRPr lang="nl-NL" sz="1800" kern="1200" dirty="0" smtClean="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2pPr>
      <a:lvl3pPr marL="540000" indent="-180000" algn="l" defTabSz="914400" rtl="0" eaLnBrk="1" latinLnBrk="0" hangingPunct="1">
        <a:spcBef>
          <a:spcPct val="20000"/>
        </a:spcBef>
        <a:buClr>
          <a:srgbClr val="516472"/>
        </a:buClr>
        <a:buFont typeface="Wingdings" pitchFamily="2" charset="2"/>
        <a:buChar char="§"/>
        <a:defRPr lang="nl-NL" sz="1800" kern="1200" dirty="0" smtClean="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3pPr>
      <a:lvl4pPr marL="720000" indent="-180000" algn="l" defTabSz="914400" rtl="0" eaLnBrk="1" latinLnBrk="0" hangingPunct="1">
        <a:spcBef>
          <a:spcPct val="20000"/>
        </a:spcBef>
        <a:buClr>
          <a:srgbClr val="516472"/>
        </a:buClr>
        <a:buFont typeface="Wingdings" pitchFamily="2" charset="2"/>
        <a:buChar char="§"/>
        <a:defRPr lang="nl-NL" sz="1600" kern="1200" dirty="0" smtClean="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4pPr>
      <a:lvl5pPr marL="900000" indent="-180000" algn="l" defTabSz="914400" rtl="0" eaLnBrk="1" latinLnBrk="0" hangingPunct="1">
        <a:spcBef>
          <a:spcPct val="20000"/>
        </a:spcBef>
        <a:buClr>
          <a:srgbClr val="516472"/>
        </a:buClr>
        <a:buFont typeface="Wingdings" pitchFamily="2" charset="2"/>
        <a:buChar char="§"/>
        <a:defRPr lang="nl-NL" sz="1400" kern="1200" dirty="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ensioen-des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40767"/>
            <a:ext cx="8229600" cy="432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47E81-2361-4FB9-A169-2E424F15C8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rgbClr val="516472"/>
          </a:solidFill>
          <a:latin typeface="HeliosCondLight" pitchFamily="2" charset="0"/>
          <a:ea typeface="+mj-ea"/>
          <a:cs typeface="Arial" pitchFamily="34" charset="0"/>
        </a:defRPr>
      </a:lvl1pPr>
    </p:titleStyle>
    <p:bodyStyle>
      <a:lvl1pPr marL="0" indent="-180000" algn="l" defTabSz="914400" rtl="0" eaLnBrk="1" latinLnBrk="0" hangingPunct="1">
        <a:spcBef>
          <a:spcPct val="20000"/>
        </a:spcBef>
        <a:buFont typeface="Wingdings" pitchFamily="2" charset="2"/>
        <a:buChar char="§"/>
        <a:defRPr lang="nl-NL" sz="2000" b="0" kern="1200" dirty="0" smtClean="0">
          <a:solidFill>
            <a:srgbClr val="00594C"/>
          </a:solidFill>
          <a:latin typeface="Arial" pitchFamily="34" charset="0"/>
          <a:ea typeface="+mn-ea"/>
          <a:cs typeface="Arial" pitchFamily="34" charset="0"/>
        </a:defRPr>
      </a:lvl1pPr>
      <a:lvl2pPr marL="360000" indent="-180000" algn="l" defTabSz="914400" rtl="0" eaLnBrk="1" latinLnBrk="0" hangingPunct="1">
        <a:spcBef>
          <a:spcPct val="20000"/>
        </a:spcBef>
        <a:buClr>
          <a:srgbClr val="E07E01"/>
        </a:buClr>
        <a:buFont typeface="Wingdings" pitchFamily="2" charset="2"/>
        <a:buChar char="§"/>
        <a:defRPr lang="nl-NL" sz="1800" kern="1200" dirty="0" smtClean="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2pPr>
      <a:lvl3pPr marL="540000" indent="-180000" algn="l" defTabSz="914400" rtl="0" eaLnBrk="1" latinLnBrk="0" hangingPunct="1">
        <a:spcBef>
          <a:spcPct val="20000"/>
        </a:spcBef>
        <a:buClr>
          <a:srgbClr val="516472"/>
        </a:buClr>
        <a:buFont typeface="Wingdings" pitchFamily="2" charset="2"/>
        <a:buChar char="§"/>
        <a:defRPr lang="nl-NL" sz="1800" kern="1200" dirty="0" smtClean="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3pPr>
      <a:lvl4pPr marL="720000" indent="-180000" algn="l" defTabSz="914400" rtl="0" eaLnBrk="1" latinLnBrk="0" hangingPunct="1">
        <a:spcBef>
          <a:spcPct val="20000"/>
        </a:spcBef>
        <a:buClr>
          <a:srgbClr val="516472"/>
        </a:buClr>
        <a:buFont typeface="Wingdings" pitchFamily="2" charset="2"/>
        <a:buChar char="§"/>
        <a:defRPr lang="nl-NL" sz="1600" kern="1200" dirty="0" smtClean="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4pPr>
      <a:lvl5pPr marL="900000" indent="-180000" algn="l" defTabSz="914400" rtl="0" eaLnBrk="1" latinLnBrk="0" hangingPunct="1">
        <a:spcBef>
          <a:spcPct val="20000"/>
        </a:spcBef>
        <a:buClr>
          <a:srgbClr val="516472"/>
        </a:buClr>
        <a:buFont typeface="Wingdings" pitchFamily="2" charset="2"/>
        <a:buChar char="§"/>
        <a:defRPr lang="nl-NL" sz="1400" kern="1200" dirty="0">
          <a:solidFill>
            <a:srgbClr val="333D4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hyperlink" Target="http://www.google.nl/url?sa=i&amp;rct=j&amp;q=&amp;esrc=s&amp;frm=1&amp;source=images&amp;cd=&amp;cad=rja&amp;uact=8&amp;docid=gAOIdbiI0hJj7M&amp;tbnid=5F7cfWdH5Di6XM:&amp;ved=0CAcQjRw&amp;url=http://www.mkb.nl/index.php?pageID=413&amp;ei=WTAcVLDcDYb6PN2fgdgL&amp;psig=AFQjCNGcSN12d0kTBGWiul2CcFEWsir93g&amp;ust=1411219923943845" TargetMode="Externa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latin typeface="Helvetica-CondensedLight" pitchFamily="34" charset="0"/>
              </a:rPr>
              <a:t>Van harte welkom! </a:t>
            </a:r>
            <a:endParaRPr lang="nl-NL" dirty="0">
              <a:latin typeface="Helvetica-CondensedLight" pitchFamily="34" charset="0"/>
            </a:endParaRPr>
          </a:p>
        </p:txBody>
      </p:sp>
      <p:pic>
        <p:nvPicPr>
          <p:cNvPr id="7" name="Tijdelijke aanduiding voor afbeelding 6" descr="Studenten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452" b="145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Koppeling met managementrapportage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nl-NL" dirty="0" err="1" smtClean="0"/>
              <a:t>CowVision</a:t>
            </a:r>
            <a:endParaRPr lang="nl-NL" dirty="0" smtClean="0"/>
          </a:p>
          <a:p>
            <a:pPr>
              <a:buFont typeface="Wingdings" pitchFamily="2" charset="2"/>
              <a:buChar char="§"/>
            </a:pPr>
            <a:r>
              <a:rPr lang="nl-NL" dirty="0" err="1" smtClean="0"/>
              <a:t>PigVision</a:t>
            </a:r>
            <a:endParaRPr lang="nl-NL" dirty="0" smtClean="0"/>
          </a:p>
          <a:p>
            <a:pPr>
              <a:buFont typeface="Wingdings" pitchFamily="2" charset="2"/>
              <a:buChar char="§"/>
            </a:pPr>
            <a:r>
              <a:rPr lang="nl-NL" dirty="0" err="1" smtClean="0"/>
              <a:t>LegManager</a:t>
            </a:r>
            <a:endParaRPr lang="nl-NL" dirty="0" smtClean="0"/>
          </a:p>
          <a:p>
            <a:pPr>
              <a:buFont typeface="Wingdings" pitchFamily="2" charset="2"/>
              <a:buChar char="§"/>
            </a:pPr>
            <a:r>
              <a:rPr lang="nl-NL" dirty="0" err="1" smtClean="0"/>
              <a:t>CropVision</a:t>
            </a:r>
            <a:endParaRPr lang="nl-NL" dirty="0" smtClean="0"/>
          </a:p>
          <a:p>
            <a:endParaRPr lang="nl-NL" b="1" dirty="0" smtClean="0"/>
          </a:p>
          <a:p>
            <a:endParaRPr lang="nl-NL" b="1" dirty="0" smtClean="0"/>
          </a:p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 l="9513" t="42128" r="70663" b="19574"/>
          <a:stretch>
            <a:fillRect/>
          </a:stretch>
        </p:blipFill>
        <p:spPr bwMode="auto">
          <a:xfrm>
            <a:off x="2483768" y="2492896"/>
            <a:ext cx="6480720" cy="335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Output financieel pakket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NL" dirty="0" smtClean="0"/>
              <a:t>Kolommenbalans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Grootboekkaarten</a:t>
            </a:r>
            <a:endParaRPr lang="nl-NL" i="1" dirty="0" smtClean="0"/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Openstaande postenlijsten</a:t>
            </a:r>
          </a:p>
          <a:p>
            <a:r>
              <a:rPr lang="nl-NL" dirty="0" smtClean="0"/>
              <a:t>  debiteuren / crediteuren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Etc., </a:t>
            </a:r>
            <a:r>
              <a:rPr lang="nl-NL" dirty="0" err="1" smtClean="0"/>
              <a:t>etc.</a:t>
            </a: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Dit is de basis voor:</a:t>
            </a:r>
          </a:p>
          <a:p>
            <a:r>
              <a:rPr lang="nl-NL" dirty="0" smtClean="0"/>
              <a:t>   </a:t>
            </a:r>
            <a:r>
              <a:rPr lang="nl-NL" dirty="0" smtClean="0">
                <a:sym typeface="Wingdings" pitchFamily="2" charset="2"/>
              </a:rPr>
              <a:t>  </a:t>
            </a:r>
            <a:r>
              <a:rPr lang="nl-NL" dirty="0" smtClean="0"/>
              <a:t> Jaarrekening / Aangiften omzetbelasting / Tussentijdse cijfers</a:t>
            </a:r>
          </a:p>
          <a:p>
            <a:r>
              <a:rPr lang="nl-NL" dirty="0" smtClean="0"/>
              <a:t>          - aanvullingen t.a.v. afschrijvingen, voorraadcorrecties, etc.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2290" name="Picture 2" descr="http://www.exactsoftware.com/docs/DocBinBlob.aspx?ID=%7bdf01cc02-68ce-4171-9996-7de0d1621d95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32631"/>
            <a:ext cx="5198703" cy="1852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doet wat?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NL" dirty="0" smtClean="0"/>
              <a:t>Verwerken administratie zelf : de ondernemer of ……….?  </a:t>
            </a:r>
            <a:endParaRPr lang="nl-NL" i="1" dirty="0" smtClean="0"/>
          </a:p>
          <a:p>
            <a:pPr>
              <a:buFont typeface="Wingdings" pitchFamily="2" charset="2"/>
              <a:buChar char="§"/>
            </a:pPr>
            <a:endParaRPr lang="nl-NL" i="1" dirty="0" smtClean="0"/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Aangiften omzetbelasting:  de ondernemer of ………….?</a:t>
            </a:r>
          </a:p>
          <a:p>
            <a:pPr>
              <a:buFont typeface="Wingdings" pitchFamily="2" charset="2"/>
              <a:buChar char="§"/>
            </a:pPr>
            <a:endParaRPr lang="nl-NL" i="1" dirty="0" smtClean="0"/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Jaarrekening / Tussentijdse cijfers : de ondernemer of …………..?</a:t>
            </a:r>
          </a:p>
          <a:p>
            <a:pPr>
              <a:buFont typeface="Wingdings" pitchFamily="2" charset="2"/>
              <a:buChar char="§"/>
            </a:pPr>
            <a:endParaRPr lang="nl-NL" dirty="0" smtClean="0"/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Via het accountantskantoor</a:t>
            </a:r>
          </a:p>
          <a:p>
            <a:r>
              <a:rPr lang="nl-NL" dirty="0" smtClean="0"/>
              <a:t>            </a:t>
            </a:r>
            <a:endParaRPr lang="nl-NL" i="1" dirty="0" smtClean="0"/>
          </a:p>
          <a:p>
            <a:endParaRPr lang="nl-NL" i="1" dirty="0" smtClean="0"/>
          </a:p>
          <a:p>
            <a:endParaRPr lang="nl-NL" dirty="0"/>
          </a:p>
        </p:txBody>
      </p:sp>
      <p:sp>
        <p:nvSpPr>
          <p:cNvPr id="11266" name="AutoShape 2" descr="data:image/jpeg;base64,/9j/4AAQSkZJRgABAQAAAQABAAD/2wCEAAkGBxAHEhQUExQSFhUVGCAXFxYXGB0WHBsXGBgWFxkZHxQaHCggGBwlGxcYIjEhJSssLi4uFyAzODMtNyg5LiwBCgoKDg0OGxAQGzYmICYzMDQvLCwtLSw0LDQsKywsNC0sLCwuLCwsLCwsLCwsNCwsNSwsLCwsLCwsLCwsLCwsLP/AABEIAHcBqAMBEQACEQEDEQH/xAAbAAEAAwEBAQEAAAAAAAAAAAAABQYHBAECA//EAEYQAAEDAQQDCwkGBQQDAQAAAAEAAgMRBAUGEiExNBMWIjNBUWFxcoGyFFNzgpGSscLRBxUyQrPiI1KhwfBjotLhQ2K0dP/EABsBAQADAQEBAQAAAAAAAAAAAAADBAUCAQYH/8QAOBEAAgECAwcCBAUCBgMAAAAAAAECAxEEEjMTITEyQVHwFHEigaHRBRVhseFSwQYWNEJTkTVEsv/aAAwDAQACEQMRAD8AknaytoxzxAEAQBAEAQGoYf2aH0bfgsmtqM1KXIih4n2qbtDwtWjQ00UK+oyLUpES2FNrh63eB6hxGm/OpLQ1F50NKWWaYQFcxpdnlcW6tHCj0npZy+zX7VawtTLLK+pWxNPNHMuhQloFAIDQsH3l5bDlJ4cXBPS38p9mjuWbiaeWV11NHDzzRt2J5VycIAgM+xleXlk2QHgxaOt/5j3au4rSw1PLG76mfiJ5pW7EArBXP2sVldbZGxt1uNOrnPUBU9y8lJRV2dRi5OyNTsVlbYo2xt1NFPqesnT3rIlJyd2akYqKsjPcW7XL6v6bFpYfTXnUz6+o/OhEKYhLPg2+fJnbi88Bx4B/lceTqPx61VxNK6zItYerZ5WXlZ5eCAIAgI3EeyzdgqWjqIjrcjMxWqZZM4P2uPqd4HKDE6bJsPqIuOKtll6h4mqlh9RF2vpszVahmBAEAQBAEAQBAXzAezv9IfCxZ+L517F/C8j9yKx9x0fY+YqXCcrIsVzIrCtlUl8JbXF63geocRpvzqTUNRedDSVlmkEAQFdx1sw9IPg5WcLzlfE8hQVomeEB67WUB4gOmxWCW3kiNpcRpNKD4lcynGPMzqMJS4I697ts8y72t+q429Pud7Gp2G922eZd7W/VNvT7jY1Ow3u2zzLva36pt6fcbGp2G922eZd7W/VNvT7jY1Oxf7lhdZ4ImuFHNYARzEBZtVpzbRoU01BJlAxPtU3aHhatKhpoz6+oyLUpES2FNrh63eB6hxGm/OpLQ1F50NKWWaYQHhFUBmN/3b91zOZ+U8JnZPJ3au5a1Gpnjcy6sMkrEcpCMksO3j92Ttcfwngv7J5e40Pcoq1PPCxLRnklc05ZRphARuILx+7IXP8AzHgs7R1ezSe5S0aeeViOrPJG5mJNVqmWEBdsD3XuTTO4aX6GdDeU95HsHSqGKqXeVF7DU7LMy1KoWjNsW7XL6v6bFqYfTXnUza+o/OhEKYhCA0LCl8/eUeR5/iMGn/2byO6+Q/8AazcRSyO64M0aFXOrPiTyrk4QBARuI9lm7BUtHURHW5GZitUyyZwftcfU7wOUGJ02TYfURdsQ2d9qs8jGCriBQesDyqjRkozTZeqpuDSKJvdtnmXe1v1Wht6fcobGp2G922eZd7W/VNvT7jY1Ox8vuC1xgkxOAAqTVuod6KvTfUbGfYjVKRBAdliuue3gujYXAGhII10BppPSFxKpGLtJncacpb0jo3u2zzLva36rnb0+51sanYb3bZ5l3tb9U29PuNjU7FvwfYpLDC5sjS0mQmhpqytFdB6CqWJnGUrouYeLjGzIPH3HR9j5ip8JysgxXMisK2VSXwltcXreB6hxGm/OpNQ1F50NJWWaQQBAV3HWzD0g+DlZwvOV8TyFBWiZ4QHrtZQHiAtWAOMl7I+JVTGcEW8JxZdlQLoQBAEAQGZ4n2qbtDwtWrQ00ZlfUZFqUiJbCm1w9bvA9Q4jTfnUloai86GlLLNMIAgITFt2feEJLRw4+E3pH5m9409YCnw9TJLfwZBXp5o/qjOlpmcEBoeD7x8ugDSeHHwT0t/KfZo9UrNxNPLO/c0cPPNG3YnVXJzPcY3l5bNkB4MXB63fmP8AbuPOtLDU8sb9zPxE80rdiBVgrndcl3G9Jms5NbjzNGv6d6jq1MkbklOGeVjUI2CMAAUAFAOYDUFkt3NRKx9IDNsW7XL6v6bFqYfTXnUza+o/OhEKYhCA/ew2t9he2Rho5p9vOD0FczipKzOoycXdGn3bbmXjG2Rmo6xyg8oPUsqcHCVmakJqaujqXB0EBG4j2WbsFS0dREdbkZmK1TLJnB+1x9TvA5QYnTZNh9RGjrMNIIAgOe8eKk7DvCV1DmRzPlZk4WwZIQF5wDxEnpPkYqGL5l7F7C8r9yzqoWggCAo2PuOj7HzFX8Jyso4rmRWFbKpL4S2uL1vA9Q4jTfnUmoai86GkrLNIIAgK7jrZh6QfBys4XnK+J5CgrRM8ID12soDxAWrAHGS9kfEqpjOCLeE4suyoF0IAgCAIDM8T7VN2h4WrVoaaMyvqMi1KREthTa4et3geocRpvzqS0NRedDSllmmEAQBAZvim7Pu2Y0HAfwm9H8ze4/0IWph6meP6oza9PJL9GQ6mISUw1eP3bO0k8B3Bf1Hl7jQ9VVFXp54WJaM8ki9YhvH7sgc4fiPBZ2jy92k9yz6NPPOxeqzyRuZjrWqZgQGh4Ruv7vhzOHDk4R6G/lb/AH6z0LNxFTPKy4I0cPTyxu+LJ1VycIDNsW7XL6v6bFqYfTXnUza+o/OhEKYhPSC3X1+0VH9EB4gJnDF8fdclHH+G/Q7oPI7u5ejqUFelnju4k1Grke/gaMDVZhpHqAjcR7LN2CpaOoiOtyMzFaplkzg/a4+p3gcoMTpsmw+ojR1mGkEAQHPePFSdh3hK6hzI5nysycLYMkIC84B4iT0nyMVDF8y9i9heV+5Z1ULQQBAUbH3HR9j5ir+E5WUcVzIrCtlUl8JbXF63geocRpvzqTUNRedDSVlmkEAQFdx1sw9IPg5WcLzlfE8hQVomeEB67WUB4gJzCl6xXU95kzUcABQV1EqviKcppWJ6FRQbuWTffZf9T3f+1W9LULPqYDffZf8AU93/ALT0tQepgN99l/1Pd/7T0tQepgTsUglaHDUQCOo6VXas7E6d1c+14emZ4n2qbtDwtWrQ00ZlfUZFqUiJbCm1w9bvA9Q4jTfnUloai86GlLLNMIAgCAi8R3b95wuaPxt4TOscneNCmo1Mkr9CKtTzxsZnqWoZgQHfeV6PvBsTXf8Ajbl6z/N10DfYedRwpqDbXUknUckk+hwKQjJnCt1/eUwLhwI+E7pP5W95/oCoMRUyR3cWTUKeeW/gjR1mGkEAQGbYt2uX1f02LUw+mvOpm19R+dCIUxCW287m8sskMrBw2RNzAfmblH9R9ehU4VctVxfC5bnSzU1JcbFSVwqBAXTBd87oNwedI4s84GtvdydHUqOJpW+NfMu4arf4H8i2KmWyNxHss3YKlo6iI63IzMVqmWTOD9rj6neBygxOmybD6iNHWYaQQBAc948VJ2HeErqHMjmfKzJwtgyQgLzgHiJPSfIxUMXzL2L2F5X7lnVQtBAEBRsfcdH2PmKv4TlZRxXMisK2VTvuK1iwzskcCQ2uga9LXDl61S/Ea8aGGlUlwVuHukWsFSdWvGC63/Zlv33Q/wAkv+3/AJL5b8+of0v6fc+h/KqvdfX7DfdD/JL/ALf+Sfn1D+l/T7j8qq919fsN90P8kv8At/5J+fUP6X9PuPyqr3X1+xF4ivyO9YgxrXg5g6rqU0A8x6VLR/xFh6cruMvp9yKt+D1ZxspL6/YrLoi1aeE/xDh8TWjRjGSb72+5QxH4NVo03UlJWXv9j81vGQeu1lAeIAgCAIAUBrF38VH2G+ELHnzM1o8qOhcnRmeJ9qm7Q8LVq0NNGZX1GRalIiWwptcPW7wPUOI0351JaGovOhpSyzTCAIAgCAz/ABldnkU26NHAl09T/wAw79feeZaWGqZo2fQz8RTyyuupX1YK4QHrWl5AAqToAHKTyIDTrhu0XXC1n5jwnnncdfcNXcsqtUzyualKGSNiRURIEAQGbYt2uX1f02LUw+mvOpm19R+dCIUxCajcOzQejb4QsmtqP3NSlyL2Kdi25vu9+6MH8N5912sjqOsd4V7D1c6s+KKeIpZXdcCvqwVz6jkMRDmkgg1BHIRqKNX3M9TtvRpeH72F7RB2gPboeOY8/Uf81LKrUtnK3Q0qVTPG57iPZZuwUo6iPa3IzMVqmWTOD9rj6neBygxOmybD6iNHWYaQQBAc948VJ2HeErqHMjmfKzJwtgyQgLzgHiJPSfIxUMXzL2L2F5X7lnVQtBAEBRsfcdH2PmKv4TlZRxXMisK2VT7h1j/ORZH49/4+p8v/AKRo/hP+sh8/2Z0L80PtwgCAID5k1Fav4J/r6Xv/AGZQ/E/9JU9v7nMv00+GPXaygPEBLYeucXw57S8tygHQK1qac6hrVdmk7E1GltGyc3kN8873B9VX9Y+xP6RdxvIb553uD6p6x9h6RdxvIb553uD6r31j7D0i7lqs8e4ta3XlAFeoUVNu7uWkrKx+i8PTM8T7VN2h4WrVoaaMyvqMi1KREthTa4et3geocRpvzqS0NRedDSllmmEAQBAEBw31d4vOF0fLraeZw1H+3USpKU8krnFSGeNjLVrGUEBZMEXcLTKZXao9Q/8AY1oe4f1I5lVxVS0cq6lnDQvLM+hfFnl8IAgCAzbFu1y+r+mxamH0151M2vqPzoRCmITUbh2aD0bfCFk1tR+5qUuRex02yystrHMeKtcKH69YOlcxk4u6OpRUlZmYXpYH3bI6N3JqPO3kP+dK1ac1ON0Zk4OErM5F2cHdc15OuqUPGkanN52/XlCjq01ONiSnUcJXL5fc7bTY5HtNWujJB6Fn0k1VSfcv1GnTbRmq1DMJnB+1x9TvA5QYnTZNh9RGjrMNIIAgOe8eKk7DvCV1DmRzPlZk4WwZIQF5wDxEnpPkYqGL5l7F7C8r9yzqoWggCAo2PuOj7HzFX8Jyso4rmRWFbKp2XPYzb5mRg0zV00rqaTq7lQ/FMP6jCzp3te37plzAVdliIzte1/2ZZ957vOt939y+P/y+/wDk+n8n035qv6fr/A3nu8633f3J/l9/8n0/kfmq/p+v8Dee7zrfd/cn+X3/AMn0/kfmq/p+v8EffVxG6Y85eHcINoG0115a9Ckpf4blUlbafT+SOp+Mxgr5Pr/BAulDhqWngf8ADksNiI1nUvbpb+ShivxqNejKmoWv+p+S+oMA9drKA8QFqwBxkvZHxKqYzgi3hOLLsqBdCAIAgCAzPE+1TdoeFq1aGmjMr6jItSkRLYU2uHrd4HqHEab86ktDUXnQ0pZZphAEAQBAEBj62jHCAuf2f/hm7TfgVRxnFF3CcGW1Uy2EAQBAZti3a5fV/TYtTD6a86mbX1H50IhTEJqNw7NB6NvhCya2o/c1KXIvY71GSEPiW5xesfB4xmlh5+dvUfjRT0KuSW/gQ1qWeP6mcOBaaHQRoIPOtMzTxAS13XsYIJoHfhe05eh3N1H49ahnSvNTRNCpaLiyJUxCTOD9rj6neBygxOmybD6iNHWYaQQBAc948VJ2HeErqHMjmfKzJwtgyQgLzgHiJPSfIxUMXzL2L2F5X7lnVQtBAEBRsfcdH2PmKv4TlZRxXMisK2VSXwltcXreB6hxGm/OpNQ1F50NJWWaQQBAV3HWzD0g+DlZwvOV8TyFBWiZ4QHrtZQHiAtWAOMl7I+JVTGcEW8JxZdlQLoQBAEAQGZ4n2qbtDwtWrQ00ZlfUZFqUiJbCm1w9bvA9Q4jTfnUloai86GlLLNMIAgCAIAgMfW0Y4QFz+z/APDN2m/AqjjOKLuE4MtqplsIAgCAzbFu1y+r+mxamH0151M2vqPzoRCmITUbh2aD0bfCFk1tR+5qUuRex3qMkCApmNLmyHd2DQeMA59Qd/Y9x51ewtX/AGP5FLE0v96+ZUlcKgQBATOD9rj6neBygxOmybD6iNHWYaQQBAc948VJ2HeErqHMjmfKzJwtgyQgLzgHiJPSfIxUMXzL2L2F5X7lnVQtBAEBRsfcdH2PmKv4TlZRxXMisK2VSXwltcXreB6hxGm/OpNQ1F50NJWWaQQBAV3HWzD0g+DlZwvOV8TyFBWiZ4QHrtZQHiAtWAOMl7I+JVTGcEW8JxZdlQLoQBAEAQGZ4n2qbtDwtWrQ00ZlfUZFqUiO+4rW2wzxyPrlbWtBXW1w1dZUdWLlBpElKSjNNly332Tnk91UfS1C56mA332Tnk91PS1B6mA332Tnk91PS1B6mA332Tnk91PS1B6mBMWK1NtrGyMrldqro5aau5Qyi4uzJoyUldH7rk6MfW0Y4QFz+z/8M3ab8CqOM4ou4Tgy2qmWwgCAIDNsW7XL6v6bFqYfTXnUza+o/OhEKYhNRuHZoPRt8IWTW1H7mpS5F7HeoyQID5kYJAQQCCKEHlB1hE7bw1czXEN0m6ZaacjtLD0co6x9Fq0au0jfqZlWnkl+hFqUiCAmcH7XH1O8DlBidNk2H1EaOsw0ggCA57x4qTsO8JXUOZHM+VmThbBkhAXnAPESek+RioYvmXsXsLyv3LOqhaCAICjY+46PsfMVfwnKyjiuZFYVsqkvhLa4vW8D1DiNN+dSahqLzoaSss0ggCAruOtmHpB8HKzhecr4nkKCtEzwgPXaygPEBasAcZL2R8SqmM4It4Tiy7KgXQgCAIAgMzxPtU3aHhatWhpozK+oyLUpEEAQBAEAQGl4W2WLqPiKy8RqM06GmiVUJKY+toxwgLn9n/4Zu034FUcZxRdwnBltVMthAEAQGbYt2uX1f02LUw+mvOpm19R+dCIUxCajcOzQejb4QsmtqP3NSlyL2O9RkgQBAcN83a29Iix2g62u5nch/wA5CpKdRwldHFSCnGxmNpgdZXOY8Uc00I/zkWrGSkroy2mnZn5r08JnB+1x9TvA5QYnTZNh9RGjrMNIIAgOe8eKk7DvCV1DmRzPlZk4WwZIQF5wDxEnpPkYqGL5l7F7C8r9yzqoWggCAo2PuOj7HzFX8Jyso4rmRWFbKpL4S2uL1vA9Q4jTfnUmoai86GkrLNIIAgK7jrZh6QfBys4XnK+J5CgrRM8IC5HBDT/5j7n7lR9Y+xd9Iu43kN88fc/cnrH2HpF3JS4bgFzuc4PLswA/DSlDXnUVWvtElYlpUdm+JNKAmCAIAgCArd54TFvlfJupbmNaZa00Aa69CtQxOWKjYrTw+aTdzl3kN88fc/cuvWPsc+kXcbyG+ePufuT1j7D0i7jeQ3zx9z9yesfYekXcbyG+ePufuT1j7D0i7jeQ3zx9z9yesfYekXcbyG+ePufuT1j7D0i7lkuux/d8TI65sopWlK6SdXeq1SeeTkWYRyxSOpcHRU95DPPO90fVXPWPsVPSLuN5DPPO90fVPWPsPSLuS9xXMLnDwHl2Yg6RSlKqGrV2ltxNSpbMlVCShAEAQFcvbCovGV0m6luamjLWlGhuuvQrNPE5IqNitPD55ZrnJvIb54+5+5d+sfY59Iu5Z7DZ/I42R1rkaG11VoKVoqs5ZpNlmMcqSP3XJ0EAQBAQt+4dZe7g7MWOAoSBWo5KivJzqelXdNWIatBTdyL3kN88fc/cpfWPsRekXc7LowsLtlbJupdlroy01gjXXpXFTE545bHdPD5JXuWJViwEAQH52iLd2ObqzAivWKL1OzueNXViq7yG+ePufuVz1j7FX0i7jeQ3zx9z9y89Y+w9Iu5OXDdIudjmBxdmdmrSnIBTX0KCrV2jvYmpU9mrEkoiUIAgIa+8Ptvd7XF7m5RSgAPLXlU9Ku6askQ1aKm7tkbvJj86/wBgUvrH2IvSLudV14WZd0rZBI4ltdBA5Wlv91xUxLnHLY7hh1GWa5YVWLAQBAcF9XYL2jyFxaMwdUadVefrUlKps3cjqU86sQe8mPzr/YFY9Y+xB6RdxvJj86/2BPWPsPSLuWtUy2EAQBAEAQBAEB8TTNgFXOa0c5IA9pRK4PY5BKAWkEHUQaj2oDivS3NgjmyPZujI3ODagkENJByrqMbtHje4jsCXrJe9hs80zgZZGkuNA2tHuH4R0Bd14KNRpcDmnJuKbJ9zg3WQFEdkNclttdpntbZ42MjjeBA4Chewg1J4RqagcgUk4xUVbj1OU3d3JWK0xykta9hc3WA4EjrA1LizOrn1NK2AFznBoGsk0HtK8tcCOVsoDmkFp1EGo9oSwPoODtIQHm6NpWopz1QHm6tzZajNSuWummqtOZAfMdpjkcWh7C4a2hwJHWNYXtmLn6rwBAEB+TbTG52QPYXDW3MK+7rXtmD7kkbECXEADWSaAd5XgPIZmzjMxzXA6i0gj2hGrA+H2qONwYXsDjqaXAE9Q1le2YufqTl1rwH52e0x2kEsexwGvKQ74L1priLn6BwPKNGteA8zjTpGjWgPzmtccFC57Gh2gVcBU8wrrXqTYuRmLr+GG7JLaMm6bnl4GbJXM9rPxUNKZq6uRd0qe0monFSeSNyTsloFpY1wpwmh1K1pUVXDVjs9FpjLsmdmf+Wor7utLMXP0zCtKivMvAfnBao7RXI9jqaDlcDQ9NNS9aaFyGu3ErbdbbVZcgaLMIzumeufdGB34acGlaaypJUrQjLucKd5NdiZntDLMKvc1oOiriG6e9RpN8Ds/QHNpC8B6gCAIAgCAIAgCAIAgCAIAgCAIAgCAIAgCApOMLHdcdpZPeE4cAzLFZX8JuYmhe2FgzPJ1aQf6ClmlKply018/wCSKaje8mVC676bcP3y6yNkihayN8Mb2lhZJKAzOI36WgucHAHWA3kViUM+zzb3vuQqWXPYsFiwNYmXYJHsJtDoDM60Bx3XdXRl5IkrWlTSmojXWpUUsRPaWXC/DoSqmsn6kAyPyC67pvADTZJeGf8ARllcyQeEesVLfNVnT7/uiNboRl2LViBov297DZ9BjsrDbJOUZqhsWnnDgD1OKgp/BRlLvu+5LLfNIhYrPabR9/tstd2dK3LTQSOFmAP8xZmA6SFJeK2blwON7zWPMNw3FeBs8UbX2K2wuYaEGGYvbTMwvcKSZtIodNDqCVHWjdvfF/NCDg7Lgz9L9vCy3le0zLcJH2eyMaIoWxSTNMsjQ90jmRtdpAdlGbRoSEZRpJw4vrdL9z1tSm0+h8XVPFZbTbYrGyZtjmsj5C10UkTGWhoLSGtkaKAs0mmvRzaE03CLm/iT7p7vkFuk0uFizfZoKXRZvRu8b1DidZndLkRnZaRhyw5QK+V8EHVm3Sen9Vc/9mV+39kQNvZL3L1asGuu2y2qWAvkvGaFzXWguIc4uylzWCuWMcEBoFKUbp0Kqq+aST5U+BNs7J24ldw5BcdubZ4Mr7Fboiw1IMM26CmYbo4Ufn0ih00doAUtR1leXGL+aOIZHZcGatPKIGuc7U0EnqAqs2pNQi5y4LeWoRcpKK4shbsxM23SCMsLc34TWvTpFNH9Vk4T8YhXq7PLa/B38t9S/X/DpUqedO9uJJXxZ/KoJWbq6HMwjdWkAsFNLgToGjl5Oca1twdpJ2uZsldGPYsbc1hsRFgDn2mBzHC1RNe7K/O2rn2kDLpqaCp0kUAWjS2rn8fB9P4KtTIo/DxRaLZEMW3qyzzjNZ7NZmzOi1NfM/LQuA/EAHaOyeQlV4vZ0s0eLdvkSNZ52fBEjNcTcHOtdsszgyDydznWUN4JmYC4SA5qM0ACgHKVyqm1ywlxvxOnHJeS/wCiMwvgey33d4ltLd0tNraZXzu0vDn1LC0/loMugaDTm0LurXlCpaO5LocxpqUPi4s+b/sc0z7ruqeZ0rZM7rRIKsMrIWlzWnhE0IBBNakgHQV7TatOrFWtw/S4kt8YNjGF1QYNlsdssbBCd3bBMxmhskTw4nM3USMpoecg6aBeUpuqpQnv3XQqJQakjvwUKXrfPbg8Eq5raVP5nUOaRHgD7xv3/wDKz/5109On7v8Ac5XPPzofng3B9jvO6o5J491kfE4BzzUxtBflbHyRga9Gskkr2tWnGq1Hdv8ALinBOG8hLZZmXjhmO0StD5oRkjkOlzW+ViOgPNkAb1BSpuOKcVwf2OHvo3fm80S68NWW77K/ycCyumiGeaOgcKNJzVdUAjM416VTlVlKXxb7E6iktxnGKYblsdic2xZpbTCWu8qia9xDw9uZ77SOCK1OiutwpyK7SdZz+Pcn0f2IKigobuJPXxYW37e9ibKXZZLDWQNOUvbV5LC4aQ1x1gaxUcqhhLJRk13OpLNNJ9j9rVc9nuK+rCyzRtiZaYpWTRs0Nc1kb3Dg9YHsXinKdGTlvtax64pVFbqcdw4Su+1XreUD7PEYoWw7mwg0bniBdTTynSuqlaapQknvd/3EYLPL5H1iUWewXnNLekD5LK+NjbNIWGSKIZRujS0anF9TqJ9uhTzSpJUnv6/qeSsp3lwLnguxWOxwHyOUyQPeXsGfO2OoFY28rQCCcp0gkqtWlJy+NbyWCSW4n1EdhAEAQBAEAQBAEAQBAEAQBAEAQBAEAQBAZjarwGEb1tU1phfL5VkFmkZkc4BrcrmUe4ZATQeqFdUdrSSi7W4ldvJNt9eB82W4rTflovVtoYyJ1rgjyAODwwtaMgJGstozMRorWmhHUjCMMu+zYUHJyv1Pq7MUWkWc3a6yvNsZCYTw49zytaWCQvzV0N0kAGp69CVKObaX+G4jN2yW3kvhW5jeFxsssgyl8UjNNDR2eTK7RUaDQqOrO1fMjuEb07M5/snu2djJrTaRSWTc4RpDv4cEbWA1BOkmteqq9xU43UY8PueUU7XZ83RZ7bZZb4fZmRmV0zXRCQ8F4GbMNDhQkVArTTSuhJODUFLhYJSWZohsR31v+a2xw2R7LUHtLpHujpAGmrnNka7M/uA0dKlpw2Pxt7v3OJS2nwpbyZvx0mC7dLb8jpbNaY2tnyloeySMBrXBriA4Fo1DnOrRWOFqsFTvZrgdSvCWboSFxXpa8Wmd+RsVifEY4g+jpXPcDV/AcQxoBplNeSnKuJwjTsr3kdxk5exXsI39abvs/wB2NsxNshD2FxezcWguc7O5wdmNAfwtBJpyV0TVacZS2l9z/wCyOEmlktvRwNuqcXFYo8nDba8xbmbobukxrWtNRC6c47eT/T+x5lezS/U1O+zaRBIbLuZnDf4YkrlJ5jQjWK000rSuhUYZcyzcCxK9txmWJ79OOY/IY7G5tszNq6R0eWGjgXubIHVcKAjQBoJ6ldpQ2LzuW757yvOW0WVLeaqIA5mR3CGXK4nl0UPtWdOKmnF8GWoycWmuKIu7sORWGTdA5ziPwg00cnJrKzMN+EUaFXaJt24XL1b8QqVYZGrdzg+0y7Z72u+aOHS6rXFtcuZrXBzm1OjUK9y3MNNRqJszKsW4tIp2Ib7diy7JYLDZDHFGGiTOY2BuV7CI42tcamorU0FGnlIVinDZVVKct5FKWeFoolr5bLhe1R3k1hkgfZ2w2hjS0ObSha8BxAdqAp0Hn0RwtUhs3xvuO5Xi8/Q67qvC0Y6M5DTFd8kDoWh+UyPkeCC/gk5AAdRPIOc05lGNG3WVxGTqX7EPdeLrRhSFt3zWZ77XGDHAWOZucjdO5kuLgWClNBFaDkrQSyoxqPaJ7upzGo4rI1vJG+7qvCCOwW5+Sa12PMZ2ikYfHIKPAP4czW6OQGpIGoLiE6bcoLcnwOpRlZS6o4pbyP2ly2ZkMT47NZ5hNO+QsDi5lcsbWNcSa1cK9PRp6y+nTbe9qyOb7Vq3BH1aLzdgq9LW+SF8kdu3MxGMsrmjaWlpD3NppcdPV3FFVaUUny3Pb5Ju/U8umy2uW1XvJPE2N81nbRrXBwH8IhrM1dLgMoJ1VrTQvJyjlgovg/7nkU7yb6liwLZn2a6oWOFHCJwIqDpzP5RoUVdp1W0SU1aCRWLBcc9qw0bOG0lo52UkfktJlpmrTS1vPyqeVSKxObp/BHkbpZT6tt7SY5uq0Q2aKRkkTIw7M5gDy0gvY1wdqow6XUrUBeRgqNVOTPXJ1INI5r4vw4pu2Wz2GyGOONoEucxsa3I5p3ONrXEuJI1kAUB5dC6hDZ1FKcjlyzwaiibgskhvWwyZeA2w5SajQ7haKVqocy2Ul+pJb40/0Oq/7JJLfN2yBtWMZNmNRozRPA0VqdPMlOSVGa9v3El8aZDXhexwde1qlkikkZbGR7luZZXNGwMoQ5wppB09XdJGG1pJJ8LnLlkm79SXxDi6bDM0nlcG6WV9NxfCWl34QHMfG94qa10jRQjujp0VUSyvf1udSqZeK3Hz9ml2yQG12kxiGK1SB8MAIIY1ocM3BOUF2YaBqypiJp5Y3u11FKNrvuXdViUIAgCAIAgCAIAgCAIAg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6363" y="-1470025"/>
            <a:ext cx="9934575" cy="2790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268" name="AutoShape 4" descr="data:image/jpeg;base64,/9j/4AAQSkZJRgABAQAAAQABAAD/2wCEAAkGBxAHEhQUExQSFhUVGCAXFxYXGB0WHBsXGBgWFxkZHxQaHCggGBwlGxcYIjEhJSssLi4uFyAzODMtNyg5LiwBCgoKDg0OGxAQGzYmICYzMDQvLCwtLSw0LDQsKywsNC0sLCwuLCwsLCwsLCwsNCwsNSwsLCwsLCwsLCwsLCwsLP/AABEIAHcBqAMBEQACEQEDEQH/xAAbAAEAAwEBAQEAAAAAAAAAAAAABQYHBAECA//EAEYQAAEDAQQDCwkGBQQDAQAAAAEAAgMRBAUGEiExNBMWIjNBUWFxcoGyFFNzgpGSscLRBxUyQrPiI1KhwfBjotLhQ2K0dP/EABsBAQADAQEBAQAAAAAAAAAAAAADBAUCAQYH/8QAOBEAAgECAwcCBAUCBgMAAAAAAAECAxEEEjMTITEyQVHwFHEigaHRBRVhseFSwQYWNEJTkTVEsv/aAAwDAQACEQMRAD8AknaytoxzxAEAQBAEAQGoYf2aH0bfgsmtqM1KXIih4n2qbtDwtWjQ00UK+oyLUpES2FNrh63eB6hxGm/OpLQ1F50NKWWaYQFcxpdnlcW6tHCj0npZy+zX7VawtTLLK+pWxNPNHMuhQloFAIDQsH3l5bDlJ4cXBPS38p9mjuWbiaeWV11NHDzzRt2J5VycIAgM+xleXlk2QHgxaOt/5j3au4rSw1PLG76mfiJ5pW7EArBXP2sVldbZGxt1uNOrnPUBU9y8lJRV2dRi5OyNTsVlbYo2xt1NFPqesnT3rIlJyd2akYqKsjPcW7XL6v6bFpYfTXnUz6+o/OhEKYhLPg2+fJnbi88Bx4B/lceTqPx61VxNK6zItYerZ5WXlZ5eCAIAgI3EeyzdgqWjqIjrcjMxWqZZM4P2uPqd4HKDE6bJsPqIuOKtll6h4mqlh9RF2vpszVahmBAEAQBAEAQBAXzAezv9IfCxZ+L517F/C8j9yKx9x0fY+YqXCcrIsVzIrCtlUl8JbXF63geocRpvzqTUNRedDSVlmkEAQFdx1sw9IPg5WcLzlfE8hQVomeEB67WUB4gOmxWCW3kiNpcRpNKD4lcynGPMzqMJS4I697ts8y72t+q429Pud7Gp2G922eZd7W/VNvT7jY1Ow3u2zzLva36pt6fcbGp2G922eZd7W/VNvT7jY1Oxf7lhdZ4ImuFHNYARzEBZtVpzbRoU01BJlAxPtU3aHhatKhpoz6+oyLUpES2FNrh63eB6hxGm/OpLQ1F50NKWWaYQHhFUBmN/3b91zOZ+U8JnZPJ3au5a1Gpnjcy6sMkrEcpCMksO3j92Ttcfwngv7J5e40Pcoq1PPCxLRnklc05ZRphARuILx+7IXP8AzHgs7R1ezSe5S0aeeViOrPJG5mJNVqmWEBdsD3XuTTO4aX6GdDeU95HsHSqGKqXeVF7DU7LMy1KoWjNsW7XL6v6bFqYfTXnUza+o/OhEKYhCA0LCl8/eUeR5/iMGn/2byO6+Q/8AazcRSyO64M0aFXOrPiTyrk4QBARuI9lm7BUtHURHW5GZitUyyZwftcfU7wOUGJ02TYfURdsQ2d9qs8jGCriBQesDyqjRkozTZeqpuDSKJvdtnmXe1v1Wht6fcobGp2G922eZd7W/VNvT7jY1Ox8vuC1xgkxOAAqTVuod6KvTfUbGfYjVKRBAdliuue3gujYXAGhII10BppPSFxKpGLtJncacpb0jo3u2zzLva36rnb0+51sanYb3bZ5l3tb9U29PuNjU7FvwfYpLDC5sjS0mQmhpqytFdB6CqWJnGUrouYeLjGzIPH3HR9j5ip8JysgxXMisK2VSXwltcXreB6hxGm/OpNQ1F50NJWWaQQBAV3HWzD0g+DlZwvOV8TyFBWiZ4QHrtZQHiAtWAOMl7I+JVTGcEW8JxZdlQLoQBAEAQGZ4n2qbtDwtWrQ00ZlfUZFqUiJbCm1w9bvA9Q4jTfnUloai86GlLLNMIAgITFt2feEJLRw4+E3pH5m9409YCnw9TJLfwZBXp5o/qjOlpmcEBoeD7x8ugDSeHHwT0t/KfZo9UrNxNPLO/c0cPPNG3YnVXJzPcY3l5bNkB4MXB63fmP8AbuPOtLDU8sb9zPxE80rdiBVgrndcl3G9Jms5NbjzNGv6d6jq1MkbklOGeVjUI2CMAAUAFAOYDUFkt3NRKx9IDNsW7XL6v6bFqYfTXnUza+o/OhEKYhCA/ew2t9he2Rho5p9vOD0FczipKzOoycXdGn3bbmXjG2Rmo6xyg8oPUsqcHCVmakJqaujqXB0EBG4j2WbsFS0dREdbkZmK1TLJnB+1x9TvA5QYnTZNh9RGjrMNIIAgOe8eKk7DvCV1DmRzPlZk4WwZIQF5wDxEnpPkYqGL5l7F7C8r9yzqoWggCAo2PuOj7HzFX8Jyso4rmRWFbKpL4S2uL1vA9Q4jTfnUmoai86GkrLNIIAgK7jrZh6QfBys4XnK+J5CgrRM8ID12soDxAWrAHGS9kfEqpjOCLeE4suyoF0IAgCAIDM8T7VN2h4WrVoaaMyvqMi1KREthTa4et3geocRpvzqS0NRedDSllmmEAQBAZvim7Pu2Y0HAfwm9H8ze4/0IWph6meP6oza9PJL9GQ6mISUw1eP3bO0k8B3Bf1Hl7jQ9VVFXp54WJaM8ki9YhvH7sgc4fiPBZ2jy92k9yz6NPPOxeqzyRuZjrWqZgQGh4Ruv7vhzOHDk4R6G/lb/AH6z0LNxFTPKy4I0cPTyxu+LJ1VycIDNsW7XL6v6bFqYfTXnUza+o/OhEKYhPSC3X1+0VH9EB4gJnDF8fdclHH+G/Q7oPI7u5ejqUFelnju4k1Grke/gaMDVZhpHqAjcR7LN2CpaOoiOtyMzFaplkzg/a4+p3gcoMTpsmw+ojR1mGkEAQHPePFSdh3hK6hzI5nysycLYMkIC84B4iT0nyMVDF8y9i9heV+5Z1ULQQBAUbH3HR9j5ir+E5WUcVzIrCtlUl8JbXF63geocRpvzqTUNRedDSVlmkEAQFdx1sw9IPg5WcLzlfE8hQVomeEB67WUB4gJzCl6xXU95kzUcABQV1EqviKcppWJ6FRQbuWTffZf9T3f+1W9LULPqYDffZf8AU93/ALT0tQepgN99l/1Pd/7T0tQepgTsUglaHDUQCOo6VXas7E6d1c+14emZ4n2qbtDwtWrQ00ZlfUZFqUiJbCm1w9bvA9Q4jTfnUloai86GlLLNMIAgCAi8R3b95wuaPxt4TOscneNCmo1Mkr9CKtTzxsZnqWoZgQHfeV6PvBsTXf8Ajbl6z/N10DfYedRwpqDbXUknUckk+hwKQjJnCt1/eUwLhwI+E7pP5W95/oCoMRUyR3cWTUKeeW/gjR1mGkEAQGbYt2uX1f02LUw+mvOpm19R+dCIUxCW287m8sskMrBw2RNzAfmblH9R9ehU4VctVxfC5bnSzU1JcbFSVwqBAXTBd87oNwedI4s84GtvdydHUqOJpW+NfMu4arf4H8i2KmWyNxHss3YKlo6iI63IzMVqmWTOD9rj6neBygxOmybD6iNHWYaQQBAc948VJ2HeErqHMjmfKzJwtgyQgLzgHiJPSfIxUMXzL2L2F5X7lnVQtBAEBRsfcdH2PmKv4TlZRxXMisK2VTvuK1iwzskcCQ2uga9LXDl61S/Ea8aGGlUlwVuHukWsFSdWvGC63/Zlv33Q/wAkv+3/AJL5b8+of0v6fc+h/KqvdfX7DfdD/JL/ALf+Sfn1D+l/T7j8qq919fsN90P8kv8At/5J+fUP6X9PuPyqr3X1+xF4ivyO9YgxrXg5g6rqU0A8x6VLR/xFh6cruMvp9yKt+D1ZxspL6/YrLoi1aeE/xDh8TWjRjGSb72+5QxH4NVo03UlJWXv9j81vGQeu1lAeIAgCAIAUBrF38VH2G+ELHnzM1o8qOhcnRmeJ9qm7Q8LVq0NNGZX1GRalIiWwptcPW7wPUOI0351JaGovOhpSyzTCAIAgCAz/ABldnkU26NHAl09T/wAw79feeZaWGqZo2fQz8RTyyuupX1YK4QHrWl5AAqToAHKTyIDTrhu0XXC1n5jwnnncdfcNXcsqtUzyualKGSNiRURIEAQGbYt2uX1f02LUw+mvOpm19R+dCIUxCajcOzQejb4QsmtqP3NSlyL2Kdi25vu9+6MH8N5912sjqOsd4V7D1c6s+KKeIpZXdcCvqwVz6jkMRDmkgg1BHIRqKNX3M9TtvRpeH72F7RB2gPboeOY8/Uf81LKrUtnK3Q0qVTPG57iPZZuwUo6iPa3IzMVqmWTOD9rj6neBygxOmybD6iNHWYaQQBAc948VJ2HeErqHMjmfKzJwtgyQgLzgHiJPSfIxUMXzL2L2F5X7lnVQtBAEBRsfcdH2PmKv4TlZRxXMisK2VT7h1j/ORZH49/4+p8v/AKRo/hP+sh8/2Z0L80PtwgCAID5k1Fav4J/r6Xv/AGZQ/E/9JU9v7nMv00+GPXaygPEBLYeucXw57S8tygHQK1qac6hrVdmk7E1GltGyc3kN8873B9VX9Y+xP6RdxvIb553uD6p6x9h6RdxvIb553uD6r31j7D0i7lqs8e4ta3XlAFeoUVNu7uWkrKx+i8PTM8T7VN2h4WrVoaaMyvqMi1KREthTa4et3geocRpvzqS0NRedDSllmmEAQBAEBw31d4vOF0fLraeZw1H+3USpKU8krnFSGeNjLVrGUEBZMEXcLTKZXao9Q/8AY1oe4f1I5lVxVS0cq6lnDQvLM+hfFnl8IAgCAzbFu1y+r+mxamH0151M2vqPzoRCmITUbh2aD0bfCFk1tR+5qUuRex02yystrHMeKtcKH69YOlcxk4u6OpRUlZmYXpYH3bI6N3JqPO3kP+dK1ac1ON0Zk4OErM5F2cHdc15OuqUPGkanN52/XlCjq01ONiSnUcJXL5fc7bTY5HtNWujJB6Fn0k1VSfcv1GnTbRmq1DMJnB+1x9TvA5QYnTZNh9RGjrMNIIAgOe8eKk7DvCV1DmRzPlZk4WwZIQF5wDxEnpPkYqGL5l7F7C8r9yzqoWggCAo2PuOj7HzFX8Jyso4rmRWFbKp2XPYzb5mRg0zV00rqaTq7lQ/FMP6jCzp3te37plzAVdliIzte1/2ZZ957vOt939y+P/y+/wDk+n8n035qv6fr/A3nu8633f3J/l9/8n0/kfmq/p+v8Dee7zrfd/cn+X3/AMn0/kfmq/p+v8EffVxG6Y85eHcINoG0115a9Ckpf4blUlbafT+SOp+Mxgr5Pr/BAulDhqWngf8ADksNiI1nUvbpb+ShivxqNejKmoWv+p+S+oMA9drKA8QFqwBxkvZHxKqYzgi3hOLLsqBdCAIAgCAzPE+1TdoeFq1aGmjMr6jItSkRLYU2uHrd4HqHEab86ktDUXnQ0pZZphAEAQBAEBj62jHCAuf2f/hm7TfgVRxnFF3CcGW1Uy2EAQBAZti3a5fV/TYtTD6a86mbX1H50IhTEJqNw7NB6NvhCya2o/c1KXIvY71GSEPiW5xesfB4xmlh5+dvUfjRT0KuSW/gQ1qWeP6mcOBaaHQRoIPOtMzTxAS13XsYIJoHfhe05eh3N1H49ahnSvNTRNCpaLiyJUxCTOD9rj6neBygxOmybD6iNHWYaQQBAc948VJ2HeErqHMjmfKzJwtgyQgLzgHiJPSfIxUMXzL2L2F5X7lnVQtBAEBRsfcdH2PmKv4TlZRxXMisK2VSXwltcXreB6hxGm/OpNQ1F50NJWWaQQBAV3HWzD0g+DlZwvOV8TyFBWiZ4QHrtZQHiAtWAOMl7I+JVTGcEW8JxZdlQLoQBAEAQGZ4n2qbtDwtWrQ00ZlfUZFqUiJbCm1w9bvA9Q4jTfnUloai86GlLLNMIAgCAIAgMfW0Y4QFz+z/APDN2m/AqjjOKLuE4MtqplsIAgCAzbFu1y+r+mxamH0151M2vqPzoRCmITUbh2aD0bfCFk1tR+5qUuRex3qMkCApmNLmyHd2DQeMA59Qd/Y9x51ewtX/AGP5FLE0v96+ZUlcKgQBATOD9rj6neBygxOmybD6iNHWYaQQBAc948VJ2HeErqHMjmfKzJwtgyQgLzgHiJPSfIxUMXzL2L2F5X7lnVQtBAEBRsfcdH2PmKv4TlZRxXMisK2VSXwltcXreB6hxGm/OpNQ1F50NJWWaQQBAV3HWzD0g+DlZwvOV8TyFBWiZ4QHrtZQHiAtWAOMl7I+JVTGcEW8JxZdlQLoQBAEAQGZ4n2qbtDwtWrQ00ZlfUZFqUiO+4rW2wzxyPrlbWtBXW1w1dZUdWLlBpElKSjNNly332Tnk91UfS1C56mA332Tnk91PS1B6mA332Tnk91PS1B6mA332Tnk91PS1B6mBMWK1NtrGyMrldqro5aau5Qyi4uzJoyUldH7rk6MfW0Y4QFz+z/8M3ab8CqOM4ou4Tgy2qmWwgCAIDNsW7XL6v6bFqYfTXnUza+o/OhEKYhNRuHZoPRt8IWTW1H7mpS5F7HeoyQID5kYJAQQCCKEHlB1hE7bw1czXEN0m6ZaacjtLD0co6x9Fq0au0jfqZlWnkl+hFqUiCAmcH7XH1O8DlBidNk2H1EaOsw0ggCA57x4qTsO8JXUOZHM+VmThbBkhAXnAPESek+RioYvmXsXsLyv3LOqhaCAICjY+46PsfMVfwnKyjiuZFYVsqkvhLa4vW8D1DiNN+dSahqLzoaSss0ggCAruOtmHpB8HKzhecr4nkKCtEzwgPXaygPEBasAcZL2R8SqmM4It4Tiy7KgXQgCAIAgMzxPtU3aHhatWhpozK+oyLUpEEAQBAEAQGl4W2WLqPiKy8RqM06GmiVUJKY+toxwgLn9n/4Zu034FUcZxRdwnBltVMthAEAQGbYt2uX1f02LUw+mvOpm19R+dCIUxCajcOzQejb4QsmtqP3NSlyL2O9RkgQBAcN83a29Iix2g62u5nch/wA5CpKdRwldHFSCnGxmNpgdZXOY8Uc00I/zkWrGSkroy2mnZn5r08JnB+1x9TvA5QYnTZNh9RGjrMNIIAgOe8eKk7DvCV1DmRzPlZk4WwZIQF5wDxEnpPkYqGL5l7F7C8r9yzqoWggCAo2PuOj7HzFX8Jyso4rmRWFbKpL4S2uL1vA9Q4jTfnUmoai86GkrLNIIAgK7jrZh6QfBys4XnK+J5CgrRM8IC5HBDT/5j7n7lR9Y+xd9Iu43kN88fc/cnrH2HpF3JS4bgFzuc4PLswA/DSlDXnUVWvtElYlpUdm+JNKAmCAIAgCArd54TFvlfJupbmNaZa00Aa69CtQxOWKjYrTw+aTdzl3kN88fc/cuvWPsc+kXcbyG+ePufuT1j7D0i7jeQ3zx9z9yesfYekXcbyG+ePufuT1j7D0i7jeQ3zx9z9yesfYekXcbyG+ePufuT1j7D0i7lkuux/d8TI65sopWlK6SdXeq1SeeTkWYRyxSOpcHRU95DPPO90fVXPWPsVPSLuN5DPPO90fVPWPsPSLuS9xXMLnDwHl2Yg6RSlKqGrV2ltxNSpbMlVCShAEAQFcvbCovGV0m6luamjLWlGhuuvQrNPE5IqNitPD55ZrnJvIb54+5+5d+sfY59Iu5Z7DZ/I42R1rkaG11VoKVoqs5ZpNlmMcqSP3XJ0EAQBAQt+4dZe7g7MWOAoSBWo5KivJzqelXdNWIatBTdyL3kN88fc/cpfWPsRekXc7LowsLtlbJupdlroy01gjXXpXFTE545bHdPD5JXuWJViwEAQH52iLd2ObqzAivWKL1OzueNXViq7yG+ePufuVz1j7FX0i7jeQ3zx9z9y89Y+w9Iu5OXDdIudjmBxdmdmrSnIBTX0KCrV2jvYmpU9mrEkoiUIAgIa+8Ptvd7XF7m5RSgAPLXlU9Ku6askQ1aKm7tkbvJj86/wBgUvrH2IvSLudV14WZd0rZBI4ltdBA5Wlv91xUxLnHLY7hh1GWa5YVWLAQBAcF9XYL2jyFxaMwdUadVefrUlKps3cjqU86sQe8mPzr/YFY9Y+xB6RdxvJj86/2BPWPsPSLuWtUy2EAQBAEAQBAEB8TTNgFXOa0c5IA9pRK4PY5BKAWkEHUQaj2oDivS3NgjmyPZujI3ODagkENJByrqMbtHje4jsCXrJe9hs80zgZZGkuNA2tHuH4R0Bd14KNRpcDmnJuKbJ9zg3WQFEdkNclttdpntbZ42MjjeBA4Chewg1J4RqagcgUk4xUVbj1OU3d3JWK0xykta9hc3WA4EjrA1LizOrn1NK2AFznBoGsk0HtK8tcCOVsoDmkFp1EGo9oSwPoODtIQHm6NpWopz1QHm6tzZajNSuWummqtOZAfMdpjkcWh7C4a2hwJHWNYXtmLn6rwBAEB+TbTG52QPYXDW3MK+7rXtmD7kkbECXEADWSaAd5XgPIZmzjMxzXA6i0gj2hGrA+H2qONwYXsDjqaXAE9Q1le2YufqTl1rwH52e0x2kEsexwGvKQ74L1priLn6BwPKNGteA8zjTpGjWgPzmtccFC57Gh2gVcBU8wrrXqTYuRmLr+GG7JLaMm6bnl4GbJXM9rPxUNKZq6uRd0qe0monFSeSNyTsloFpY1wpwmh1K1pUVXDVjs9FpjLsmdmf+Wor7utLMXP0zCtKivMvAfnBao7RXI9jqaDlcDQ9NNS9aaFyGu3ErbdbbVZcgaLMIzumeufdGB34acGlaaypJUrQjLucKd5NdiZntDLMKvc1oOiriG6e9RpN8Ds/QHNpC8B6gCAIAgCAIAgCAIAgCAIAgCAIAgCAIAgCApOMLHdcdpZPeE4cAzLFZX8JuYmhe2FgzPJ1aQf6ClmlKply018/wCSKaje8mVC676bcP3y6yNkihayN8Mb2lhZJKAzOI36WgucHAHWA3kViUM+zzb3vuQqWXPYsFiwNYmXYJHsJtDoDM60Bx3XdXRl5IkrWlTSmojXWpUUsRPaWXC/DoSqmsn6kAyPyC67pvADTZJeGf8ARllcyQeEesVLfNVnT7/uiNboRl2LViBov297DZ9BjsrDbJOUZqhsWnnDgD1OKgp/BRlLvu+5LLfNIhYrPabR9/tstd2dK3LTQSOFmAP8xZmA6SFJeK2blwON7zWPMNw3FeBs8UbX2K2wuYaEGGYvbTMwvcKSZtIodNDqCVHWjdvfF/NCDg7Lgz9L9vCy3le0zLcJH2eyMaIoWxSTNMsjQ90jmRtdpAdlGbRoSEZRpJw4vrdL9z1tSm0+h8XVPFZbTbYrGyZtjmsj5C10UkTGWhoLSGtkaKAs0mmvRzaE03CLm/iT7p7vkFuk0uFizfZoKXRZvRu8b1DidZndLkRnZaRhyw5QK+V8EHVm3Sen9Vc/9mV+39kQNvZL3L1asGuu2y2qWAvkvGaFzXWguIc4uylzWCuWMcEBoFKUbp0Kqq+aST5U+BNs7J24ldw5BcdubZ4Mr7Fboiw1IMM26CmYbo4Ufn0ih00doAUtR1leXGL+aOIZHZcGatPKIGuc7U0EnqAqs2pNQi5y4LeWoRcpKK4shbsxM23SCMsLc34TWvTpFNH9Vk4T8YhXq7PLa/B38t9S/X/DpUqedO9uJJXxZ/KoJWbq6HMwjdWkAsFNLgToGjl5Oca1twdpJ2uZsldGPYsbc1hsRFgDn2mBzHC1RNe7K/O2rn2kDLpqaCp0kUAWjS2rn8fB9P4KtTIo/DxRaLZEMW3qyzzjNZ7NZmzOi1NfM/LQuA/EAHaOyeQlV4vZ0s0eLdvkSNZ52fBEjNcTcHOtdsszgyDydznWUN4JmYC4SA5qM0ACgHKVyqm1ywlxvxOnHJeS/wCiMwvgey33d4ltLd0tNraZXzu0vDn1LC0/loMugaDTm0LurXlCpaO5LocxpqUPi4s+b/sc0z7ruqeZ0rZM7rRIKsMrIWlzWnhE0IBBNakgHQV7TatOrFWtw/S4kt8YNjGF1QYNlsdssbBCd3bBMxmhskTw4nM3USMpoecg6aBeUpuqpQnv3XQqJQakjvwUKXrfPbg8Eq5raVP5nUOaRHgD7xv3/wDKz/5109On7v8Ac5XPPzofng3B9jvO6o5J491kfE4BzzUxtBflbHyRga9Gskkr2tWnGq1Hdv8ALinBOG8hLZZmXjhmO0StD5oRkjkOlzW+ViOgPNkAb1BSpuOKcVwf2OHvo3fm80S68NWW77K/ycCyumiGeaOgcKNJzVdUAjM416VTlVlKXxb7E6iktxnGKYblsdic2xZpbTCWu8qia9xDw9uZ77SOCK1OiutwpyK7SdZz+Pcn0f2IKigobuJPXxYW37e9ibKXZZLDWQNOUvbV5LC4aQ1x1gaxUcqhhLJRk13OpLNNJ9j9rVc9nuK+rCyzRtiZaYpWTRs0Nc1kb3Dg9YHsXinKdGTlvtax64pVFbqcdw4Su+1XreUD7PEYoWw7mwg0bniBdTTynSuqlaapQknvd/3EYLPL5H1iUWewXnNLekD5LK+NjbNIWGSKIZRujS0anF9TqJ9uhTzSpJUnv6/qeSsp3lwLnguxWOxwHyOUyQPeXsGfO2OoFY28rQCCcp0gkqtWlJy+NbyWCSW4n1EdhAEAQBAEAQBAEAQBAEAQBAEAQBAEAQBAZjarwGEb1tU1phfL5VkFmkZkc4BrcrmUe4ZATQeqFdUdrSSi7W4ldvJNt9eB82W4rTflovVtoYyJ1rgjyAODwwtaMgJGstozMRorWmhHUjCMMu+zYUHJyv1Pq7MUWkWc3a6yvNsZCYTw49zytaWCQvzV0N0kAGp69CVKObaX+G4jN2yW3kvhW5jeFxsssgyl8UjNNDR2eTK7RUaDQqOrO1fMjuEb07M5/snu2djJrTaRSWTc4RpDv4cEbWA1BOkmteqq9xU43UY8PueUU7XZ83RZ7bZZb4fZmRmV0zXRCQ8F4GbMNDhQkVArTTSuhJODUFLhYJSWZohsR31v+a2xw2R7LUHtLpHujpAGmrnNka7M/uA0dKlpw2Pxt7v3OJS2nwpbyZvx0mC7dLb8jpbNaY2tnyloeySMBrXBriA4Fo1DnOrRWOFqsFTvZrgdSvCWboSFxXpa8Wmd+RsVifEY4g+jpXPcDV/AcQxoBplNeSnKuJwjTsr3kdxk5exXsI39abvs/wB2NsxNshD2FxezcWguc7O5wdmNAfwtBJpyV0TVacZS2l9z/wCyOEmlktvRwNuqcXFYo8nDba8xbmbobukxrWtNRC6c47eT/T+x5lezS/U1O+zaRBIbLuZnDf4YkrlJ5jQjWK000rSuhUYZcyzcCxK9txmWJ79OOY/IY7G5tszNq6R0eWGjgXubIHVcKAjQBoJ6ldpQ2LzuW757yvOW0WVLeaqIA5mR3CGXK4nl0UPtWdOKmnF8GWoycWmuKIu7sORWGTdA5ziPwg00cnJrKzMN+EUaFXaJt24XL1b8QqVYZGrdzg+0y7Z72u+aOHS6rXFtcuZrXBzm1OjUK9y3MNNRqJszKsW4tIp2Ib7diy7JYLDZDHFGGiTOY2BuV7CI42tcamorU0FGnlIVinDZVVKct5FKWeFoolr5bLhe1R3k1hkgfZ2w2hjS0ObSha8BxAdqAp0Hn0RwtUhs3xvuO5Xi8/Q67qvC0Y6M5DTFd8kDoWh+UyPkeCC/gk5AAdRPIOc05lGNG3WVxGTqX7EPdeLrRhSFt3zWZ77XGDHAWOZucjdO5kuLgWClNBFaDkrQSyoxqPaJ7upzGo4rI1vJG+7qvCCOwW5+Sa12PMZ2ikYfHIKPAP4czW6OQGpIGoLiE6bcoLcnwOpRlZS6o4pbyP2ly2ZkMT47NZ5hNO+QsDi5lcsbWNcSa1cK9PRp6y+nTbe9qyOb7Vq3BH1aLzdgq9LW+SF8kdu3MxGMsrmjaWlpD3NppcdPV3FFVaUUny3Pb5Ju/U8umy2uW1XvJPE2N81nbRrXBwH8IhrM1dLgMoJ1VrTQvJyjlgovg/7nkU7yb6liwLZn2a6oWOFHCJwIqDpzP5RoUVdp1W0SU1aCRWLBcc9qw0bOG0lo52UkfktJlpmrTS1vPyqeVSKxObp/BHkbpZT6tt7SY5uq0Q2aKRkkTIw7M5gDy0gvY1wdqow6XUrUBeRgqNVOTPXJ1INI5r4vw4pu2Wz2GyGOONoEucxsa3I5p3ONrXEuJI1kAUB5dC6hDZ1FKcjlyzwaiibgskhvWwyZeA2w5SajQ7haKVqocy2Ul+pJb40/0Oq/7JJLfN2yBtWMZNmNRozRPA0VqdPMlOSVGa9v3El8aZDXhexwde1qlkikkZbGR7luZZXNGwMoQ5wppB09XdJGG1pJJ8LnLlkm79SXxDi6bDM0nlcG6WV9NxfCWl34QHMfG94qa10jRQjujp0VUSyvf1udSqZeK3Hz9ml2yQG12kxiGK1SB8MAIIY1ocM3BOUF2YaBqypiJp5Y3u11FKNrvuXdViUIAgCAIAgCAIAgCAIAg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6363" y="-1470025"/>
            <a:ext cx="9934575" cy="2790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270" name="AutoShape 6" descr="data:image/jpeg;base64,/9j/4AAQSkZJRgABAQAAAQABAAD/2wCEAAkGBxAHEhQUExQSFhUVGCAXFxYXGB0WHBsXGBgWFxkZHxQaHCggGBwlGxcYIjEhJSssLi4uFyAzODMtNyg5LiwBCgoKDg0OGxAQGzYmICYzMDQvLCwtLSw0LDQsKywsNC0sLCwuLCwsLCwsLCwsNCwsNSwsLCwsLCwsLCwsLCwsLP/AABEIAHcBqAMBEQACEQEDEQH/xAAbAAEAAwEBAQEAAAAAAAAAAAAABQYHBAECA//EAEYQAAEDAQQDCwkGBQQDAQAAAAEAAgMRBAUGEiExNBMWIjNBUWFxcoGyFFNzgpGSscLRBxUyQrPiI1KhwfBjotLhQ2K0dP/EABsBAQADAQEBAQAAAAAAAAAAAAADBAUCAQYH/8QAOBEAAgECAwcCBAUCBgMAAAAAAAECAxEEEjMTITEyQVHwFHEigaHRBRVhseFSwQYWNEJTkTVEsv/aAAwDAQACEQMRAD8AknaytoxzxAEAQBAEAQGoYf2aH0bfgsmtqM1KXIih4n2qbtDwtWjQ00UK+oyLUpES2FNrh63eB6hxGm/OpLQ1F50NKWWaYQFcxpdnlcW6tHCj0npZy+zX7VawtTLLK+pWxNPNHMuhQloFAIDQsH3l5bDlJ4cXBPS38p9mjuWbiaeWV11NHDzzRt2J5VycIAgM+xleXlk2QHgxaOt/5j3au4rSw1PLG76mfiJ5pW7EArBXP2sVldbZGxt1uNOrnPUBU9y8lJRV2dRi5OyNTsVlbYo2xt1NFPqesnT3rIlJyd2akYqKsjPcW7XL6v6bFpYfTXnUz6+o/OhEKYhLPg2+fJnbi88Bx4B/lceTqPx61VxNK6zItYerZ5WXlZ5eCAIAgI3EeyzdgqWjqIjrcjMxWqZZM4P2uPqd4HKDE6bJsPqIuOKtll6h4mqlh9RF2vpszVahmBAEAQBAEAQBAXzAezv9IfCxZ+L517F/C8j9yKx9x0fY+YqXCcrIsVzIrCtlUl8JbXF63geocRpvzqTUNRedDSVlmkEAQFdx1sw9IPg5WcLzlfE8hQVomeEB67WUB4gOmxWCW3kiNpcRpNKD4lcynGPMzqMJS4I697ts8y72t+q429Pud7Gp2G922eZd7W/VNvT7jY1Ow3u2zzLva36pt6fcbGp2G922eZd7W/VNvT7jY1Oxf7lhdZ4ImuFHNYARzEBZtVpzbRoU01BJlAxPtU3aHhatKhpoz6+oyLUpES2FNrh63eB6hxGm/OpLQ1F50NKWWaYQHhFUBmN/3b91zOZ+U8JnZPJ3au5a1Gpnjcy6sMkrEcpCMksO3j92Ttcfwngv7J5e40Pcoq1PPCxLRnklc05ZRphARuILx+7IXP8AzHgs7R1ezSe5S0aeeViOrPJG5mJNVqmWEBdsD3XuTTO4aX6GdDeU95HsHSqGKqXeVF7DU7LMy1KoWjNsW7XL6v6bFqYfTXnUza+o/OhEKYhCA0LCl8/eUeR5/iMGn/2byO6+Q/8AazcRSyO64M0aFXOrPiTyrk4QBARuI9lm7BUtHURHW5GZitUyyZwftcfU7wOUGJ02TYfURdsQ2d9qs8jGCriBQesDyqjRkozTZeqpuDSKJvdtnmXe1v1Wht6fcobGp2G922eZd7W/VNvT7jY1Ox8vuC1xgkxOAAqTVuod6KvTfUbGfYjVKRBAdliuue3gujYXAGhII10BppPSFxKpGLtJncacpb0jo3u2zzLva36rnb0+51sanYb3bZ5l3tb9U29PuNjU7FvwfYpLDC5sjS0mQmhpqytFdB6CqWJnGUrouYeLjGzIPH3HR9j5ip8JysgxXMisK2VSXwltcXreB6hxGm/OpNQ1F50NJWWaQQBAV3HWzD0g+DlZwvOV8TyFBWiZ4QHrtZQHiAtWAOMl7I+JVTGcEW8JxZdlQLoQBAEAQGZ4n2qbtDwtWrQ00ZlfUZFqUiJbCm1w9bvA9Q4jTfnUloai86GlLLNMIAgITFt2feEJLRw4+E3pH5m9409YCnw9TJLfwZBXp5o/qjOlpmcEBoeD7x8ugDSeHHwT0t/KfZo9UrNxNPLO/c0cPPNG3YnVXJzPcY3l5bNkB4MXB63fmP8AbuPOtLDU8sb9zPxE80rdiBVgrndcl3G9Jms5NbjzNGv6d6jq1MkbklOGeVjUI2CMAAUAFAOYDUFkt3NRKx9IDNsW7XL6v6bFqYfTXnUza+o/OhEKYhCA/ew2t9he2Rho5p9vOD0FczipKzOoycXdGn3bbmXjG2Rmo6xyg8oPUsqcHCVmakJqaujqXB0EBG4j2WbsFS0dREdbkZmK1TLJnB+1x9TvA5QYnTZNh9RGjrMNIIAgOe8eKk7DvCV1DmRzPlZk4WwZIQF5wDxEnpPkYqGL5l7F7C8r9yzqoWggCAo2PuOj7HzFX8Jyso4rmRWFbKpL4S2uL1vA9Q4jTfnUmoai86GkrLNIIAgK7jrZh6QfBys4XnK+J5CgrRM8ID12soDxAWrAHGS9kfEqpjOCLeE4suyoF0IAgCAIDM8T7VN2h4WrVoaaMyvqMi1KREthTa4et3geocRpvzqS0NRedDSllmmEAQBAZvim7Pu2Y0HAfwm9H8ze4/0IWph6meP6oza9PJL9GQ6mISUw1eP3bO0k8B3Bf1Hl7jQ9VVFXp54WJaM8ki9YhvH7sgc4fiPBZ2jy92k9yz6NPPOxeqzyRuZjrWqZgQGh4Ruv7vhzOHDk4R6G/lb/AH6z0LNxFTPKy4I0cPTyxu+LJ1VycIDNsW7XL6v6bFqYfTXnUza+o/OhEKYhPSC3X1+0VH9EB4gJnDF8fdclHH+G/Q7oPI7u5ejqUFelnju4k1Grke/gaMDVZhpHqAjcR7LN2CpaOoiOtyMzFaplkzg/a4+p3gcoMTpsmw+ojR1mGkEAQHPePFSdh3hK6hzI5nysycLYMkIC84B4iT0nyMVDF8y9i9heV+5Z1ULQQBAUbH3HR9j5ir+E5WUcVzIrCtlUl8JbXF63geocRpvzqTUNRedDSVlmkEAQFdx1sw9IPg5WcLzlfE8hQVomeEB67WUB4gJzCl6xXU95kzUcABQV1EqviKcppWJ6FRQbuWTffZf9T3f+1W9LULPqYDffZf8AU93/ALT0tQepgN99l/1Pd/7T0tQepgTsUglaHDUQCOo6VXas7E6d1c+14emZ4n2qbtDwtWrQ00ZlfUZFqUiJbCm1w9bvA9Q4jTfnUloai86GlLLNMIAgCAi8R3b95wuaPxt4TOscneNCmo1Mkr9CKtTzxsZnqWoZgQHfeV6PvBsTXf8Ajbl6z/N10DfYedRwpqDbXUknUckk+hwKQjJnCt1/eUwLhwI+E7pP5W95/oCoMRUyR3cWTUKeeW/gjR1mGkEAQGbYt2uX1f02LUw+mvOpm19R+dCIUxCW287m8sskMrBw2RNzAfmblH9R9ehU4VctVxfC5bnSzU1JcbFSVwqBAXTBd87oNwedI4s84GtvdydHUqOJpW+NfMu4arf4H8i2KmWyNxHss3YKlo6iI63IzMVqmWTOD9rj6neBygxOmybD6iNHWYaQQBAc948VJ2HeErqHMjmfKzJwtgyQgLzgHiJPSfIxUMXzL2L2F5X7lnVQtBAEBRsfcdH2PmKv4TlZRxXMisK2VTvuK1iwzskcCQ2uga9LXDl61S/Ea8aGGlUlwVuHukWsFSdWvGC63/Zlv33Q/wAkv+3/AJL5b8+of0v6fc+h/KqvdfX7DfdD/JL/ALf+Sfn1D+l/T7j8qq919fsN90P8kv8At/5J+fUP6X9PuPyqr3X1+xF4ivyO9YgxrXg5g6rqU0A8x6VLR/xFh6cruMvp9yKt+D1ZxspL6/YrLoi1aeE/xDh8TWjRjGSb72+5QxH4NVo03UlJWXv9j81vGQeu1lAeIAgCAIAUBrF38VH2G+ELHnzM1o8qOhcnRmeJ9qm7Q8LVq0NNGZX1GRalIiWwptcPW7wPUOI0351JaGovOhpSyzTCAIAgCAz/ABldnkU26NHAl09T/wAw79feeZaWGqZo2fQz8RTyyuupX1YK4QHrWl5AAqToAHKTyIDTrhu0XXC1n5jwnnncdfcNXcsqtUzyualKGSNiRURIEAQGbYt2uX1f02LUw+mvOpm19R+dCIUxCajcOzQejb4QsmtqP3NSlyL2Kdi25vu9+6MH8N5912sjqOsd4V7D1c6s+KKeIpZXdcCvqwVz6jkMRDmkgg1BHIRqKNX3M9TtvRpeH72F7RB2gPboeOY8/Uf81LKrUtnK3Q0qVTPG57iPZZuwUo6iPa3IzMVqmWTOD9rj6neBygxOmybD6iNHWYaQQBAc948VJ2HeErqHMjmfKzJwtgyQgLzgHiJPSfIxUMXzL2L2F5X7lnVQtBAEBRsfcdH2PmKv4TlZRxXMisK2VT7h1j/ORZH49/4+p8v/AKRo/hP+sh8/2Z0L80PtwgCAID5k1Fav4J/r6Xv/AGZQ/E/9JU9v7nMv00+GPXaygPEBLYeucXw57S8tygHQK1qac6hrVdmk7E1GltGyc3kN8873B9VX9Y+xP6RdxvIb553uD6p6x9h6RdxvIb553uD6r31j7D0i7lqs8e4ta3XlAFeoUVNu7uWkrKx+i8PTM8T7VN2h4WrVoaaMyvqMi1KREthTa4et3geocRpvzqS0NRedDSllmmEAQBAEBw31d4vOF0fLraeZw1H+3USpKU8krnFSGeNjLVrGUEBZMEXcLTKZXao9Q/8AY1oe4f1I5lVxVS0cq6lnDQvLM+hfFnl8IAgCAzbFu1y+r+mxamH0151M2vqPzoRCmITUbh2aD0bfCFk1tR+5qUuRex02yystrHMeKtcKH69YOlcxk4u6OpRUlZmYXpYH3bI6N3JqPO3kP+dK1ac1ON0Zk4OErM5F2cHdc15OuqUPGkanN52/XlCjq01ONiSnUcJXL5fc7bTY5HtNWujJB6Fn0k1VSfcv1GnTbRmq1DMJnB+1x9TvA5QYnTZNh9RGjrMNIIAgOe8eKk7DvCV1DmRzPlZk4WwZIQF5wDxEnpPkYqGL5l7F7C8r9yzqoWggCAo2PuOj7HzFX8Jyso4rmRWFbKp2XPYzb5mRg0zV00rqaTq7lQ/FMP6jCzp3te37plzAVdliIzte1/2ZZ957vOt939y+P/y+/wDk+n8n035qv6fr/A3nu8633f3J/l9/8n0/kfmq/p+v8Dee7zrfd/cn+X3/AMn0/kfmq/p+v8EffVxG6Y85eHcINoG0115a9Ckpf4blUlbafT+SOp+Mxgr5Pr/BAulDhqWngf8ADksNiI1nUvbpb+ShivxqNejKmoWv+p+S+oMA9drKA8QFqwBxkvZHxKqYzgi3hOLLsqBdCAIAgCAzPE+1TdoeFq1aGmjMr6jItSkRLYU2uHrd4HqHEab86ktDUXnQ0pZZphAEAQBAEBj62jHCAuf2f/hm7TfgVRxnFF3CcGW1Uy2EAQBAZti3a5fV/TYtTD6a86mbX1H50IhTEJqNw7NB6NvhCya2o/c1KXIvY71GSEPiW5xesfB4xmlh5+dvUfjRT0KuSW/gQ1qWeP6mcOBaaHQRoIPOtMzTxAS13XsYIJoHfhe05eh3N1H49ahnSvNTRNCpaLiyJUxCTOD9rj6neBygxOmybD6iNHWYaQQBAc948VJ2HeErqHMjmfKzJwtgyQgLzgHiJPSfIxUMXzL2L2F5X7lnVQtBAEBRsfcdH2PmKv4TlZRxXMisK2VSXwltcXreB6hxGm/OpNQ1F50NJWWaQQBAV3HWzD0g+DlZwvOV8TyFBWiZ4QHrtZQHiAtWAOMl7I+JVTGcEW8JxZdlQLoQBAEAQGZ4n2qbtDwtWrQ00ZlfUZFqUiJbCm1w9bvA9Q4jTfnUloai86GlLLNMIAgCAIAgMfW0Y4QFz+z/APDN2m/AqjjOKLuE4MtqplsIAgCAzbFu1y+r+mxamH0151M2vqPzoRCmITUbh2aD0bfCFk1tR+5qUuRex3qMkCApmNLmyHd2DQeMA59Qd/Y9x51ewtX/AGP5FLE0v96+ZUlcKgQBATOD9rj6neBygxOmybD6iNHWYaQQBAc948VJ2HeErqHMjmfKzJwtgyQgLzgHiJPSfIxUMXzL2L2F5X7lnVQtBAEBRsfcdH2PmKv4TlZRxXMisK2VSXwltcXreB6hxGm/OpNQ1F50NJWWaQQBAV3HWzD0g+DlZwvOV8TyFBWiZ4QHrtZQHiAtWAOMl7I+JVTGcEW8JxZdlQLoQBAEAQGZ4n2qbtDwtWrQ00ZlfUZFqUiO+4rW2wzxyPrlbWtBXW1w1dZUdWLlBpElKSjNNly332Tnk91UfS1C56mA332Tnk91PS1B6mA332Tnk91PS1B6mA332Tnk91PS1B6mBMWK1NtrGyMrldqro5aau5Qyi4uzJoyUldH7rk6MfW0Y4QFz+z/8M3ab8CqOM4ou4Tgy2qmWwgCAIDNsW7XL6v6bFqYfTXnUza+o/OhEKYhNRuHZoPRt8IWTW1H7mpS5F7HeoyQID5kYJAQQCCKEHlB1hE7bw1czXEN0m6ZaacjtLD0co6x9Fq0au0jfqZlWnkl+hFqUiCAmcH7XH1O8DlBidNk2H1EaOsw0ggCA57x4qTsO8JXUOZHM+VmThbBkhAXnAPESek+RioYvmXsXsLyv3LOqhaCAICjY+46PsfMVfwnKyjiuZFYVsqkvhLa4vW8D1DiNN+dSahqLzoaSss0ggCAruOtmHpB8HKzhecr4nkKCtEzwgPXaygPEBasAcZL2R8SqmM4It4Tiy7KgXQgCAIAgMzxPtU3aHhatWhpozK+oyLUpEEAQBAEAQGl4W2WLqPiKy8RqM06GmiVUJKY+toxwgLn9n/4Zu034FUcZxRdwnBltVMthAEAQGbYt2uX1f02LUw+mvOpm19R+dCIUxCajcOzQejb4QsmtqP3NSlyL2O9RkgQBAcN83a29Iix2g62u5nch/wA5CpKdRwldHFSCnGxmNpgdZXOY8Uc00I/zkWrGSkroy2mnZn5r08JnB+1x9TvA5QYnTZNh9RGjrMNIIAgOe8eKk7DvCV1DmRzPlZk4WwZIQF5wDxEnpPkYqGL5l7F7C8r9yzqoWggCAo2PuOj7HzFX8Jyso4rmRWFbKpL4S2uL1vA9Q4jTfnUmoai86GkrLNIIAgK7jrZh6QfBys4XnK+J5CgrRM8IC5HBDT/5j7n7lR9Y+xd9Iu43kN88fc/cnrH2HpF3JS4bgFzuc4PLswA/DSlDXnUVWvtElYlpUdm+JNKAmCAIAgCArd54TFvlfJupbmNaZa00Aa69CtQxOWKjYrTw+aTdzl3kN88fc/cuvWPsc+kXcbyG+ePufuT1j7D0i7jeQ3zx9z9yesfYekXcbyG+ePufuT1j7D0i7jeQ3zx9z9yesfYekXcbyG+ePufuT1j7D0i7lkuux/d8TI65sopWlK6SdXeq1SeeTkWYRyxSOpcHRU95DPPO90fVXPWPsVPSLuN5DPPO90fVPWPsPSLuS9xXMLnDwHl2Yg6RSlKqGrV2ltxNSpbMlVCShAEAQFcvbCovGV0m6luamjLWlGhuuvQrNPE5IqNitPD55ZrnJvIb54+5+5d+sfY59Iu5Z7DZ/I42R1rkaG11VoKVoqs5ZpNlmMcqSP3XJ0EAQBAQt+4dZe7g7MWOAoSBWo5KivJzqelXdNWIatBTdyL3kN88fc/cpfWPsRekXc7LowsLtlbJupdlroy01gjXXpXFTE545bHdPD5JXuWJViwEAQH52iLd2ObqzAivWKL1OzueNXViq7yG+ePufuVz1j7FX0i7jeQ3zx9z9y89Y+w9Iu5OXDdIudjmBxdmdmrSnIBTX0KCrV2jvYmpU9mrEkoiUIAgIa+8Ptvd7XF7m5RSgAPLXlU9Ku6askQ1aKm7tkbvJj86/wBgUvrH2IvSLudV14WZd0rZBI4ltdBA5Wlv91xUxLnHLY7hh1GWa5YVWLAQBAcF9XYL2jyFxaMwdUadVefrUlKps3cjqU86sQe8mPzr/YFY9Y+xB6RdxvJj86/2BPWPsPSLuWtUy2EAQBAEAQBAEB8TTNgFXOa0c5IA9pRK4PY5BKAWkEHUQaj2oDivS3NgjmyPZujI3ODagkENJByrqMbtHje4jsCXrJe9hs80zgZZGkuNA2tHuH4R0Bd14KNRpcDmnJuKbJ9zg3WQFEdkNclttdpntbZ42MjjeBA4Chewg1J4RqagcgUk4xUVbj1OU3d3JWK0xykta9hc3WA4EjrA1LizOrn1NK2AFznBoGsk0HtK8tcCOVsoDmkFp1EGo9oSwPoODtIQHm6NpWopz1QHm6tzZajNSuWummqtOZAfMdpjkcWh7C4a2hwJHWNYXtmLn6rwBAEB+TbTG52QPYXDW3MK+7rXtmD7kkbECXEADWSaAd5XgPIZmzjMxzXA6i0gj2hGrA+H2qONwYXsDjqaXAE9Q1le2YufqTl1rwH52e0x2kEsexwGvKQ74L1priLn6BwPKNGteA8zjTpGjWgPzmtccFC57Gh2gVcBU8wrrXqTYuRmLr+GG7JLaMm6bnl4GbJXM9rPxUNKZq6uRd0qe0monFSeSNyTsloFpY1wpwmh1K1pUVXDVjs9FpjLsmdmf+Wor7utLMXP0zCtKivMvAfnBao7RXI9jqaDlcDQ9NNS9aaFyGu3ErbdbbVZcgaLMIzumeufdGB34acGlaaypJUrQjLucKd5NdiZntDLMKvc1oOiriG6e9RpN8Ds/QHNpC8B6gCAIAgCAIAgCAIAgCAIAgCAIAgCAIAgCApOMLHdcdpZPeE4cAzLFZX8JuYmhe2FgzPJ1aQf6ClmlKply018/wCSKaje8mVC676bcP3y6yNkihayN8Mb2lhZJKAzOI36WgucHAHWA3kViUM+zzb3vuQqWXPYsFiwNYmXYJHsJtDoDM60Bx3XdXRl5IkrWlTSmojXWpUUsRPaWXC/DoSqmsn6kAyPyC67pvADTZJeGf8ARllcyQeEesVLfNVnT7/uiNboRl2LViBov297DZ9BjsrDbJOUZqhsWnnDgD1OKgp/BRlLvu+5LLfNIhYrPabR9/tstd2dK3LTQSOFmAP8xZmA6SFJeK2blwON7zWPMNw3FeBs8UbX2K2wuYaEGGYvbTMwvcKSZtIodNDqCVHWjdvfF/NCDg7Lgz9L9vCy3le0zLcJH2eyMaIoWxSTNMsjQ90jmRtdpAdlGbRoSEZRpJw4vrdL9z1tSm0+h8XVPFZbTbYrGyZtjmsj5C10UkTGWhoLSGtkaKAs0mmvRzaE03CLm/iT7p7vkFuk0uFizfZoKXRZvRu8b1DidZndLkRnZaRhyw5QK+V8EHVm3Sen9Vc/9mV+39kQNvZL3L1asGuu2y2qWAvkvGaFzXWguIc4uylzWCuWMcEBoFKUbp0Kqq+aST5U+BNs7J24ldw5BcdubZ4Mr7Fboiw1IMM26CmYbo4Ufn0ih00doAUtR1leXGL+aOIZHZcGatPKIGuc7U0EnqAqs2pNQi5y4LeWoRcpKK4shbsxM23SCMsLc34TWvTpFNH9Vk4T8YhXq7PLa/B38t9S/X/DpUqedO9uJJXxZ/KoJWbq6HMwjdWkAsFNLgToGjl5Oca1twdpJ2uZsldGPYsbc1hsRFgDn2mBzHC1RNe7K/O2rn2kDLpqaCp0kUAWjS2rn8fB9P4KtTIo/DxRaLZEMW3qyzzjNZ7NZmzOi1NfM/LQuA/EAHaOyeQlV4vZ0s0eLdvkSNZ52fBEjNcTcHOtdsszgyDydznWUN4JmYC4SA5qM0ACgHKVyqm1ywlxvxOnHJeS/wCiMwvgey33d4ltLd0tNraZXzu0vDn1LC0/loMugaDTm0LurXlCpaO5LocxpqUPi4s+b/sc0z7ruqeZ0rZM7rRIKsMrIWlzWnhE0IBBNakgHQV7TatOrFWtw/S4kt8YNjGF1QYNlsdssbBCd3bBMxmhskTw4nM3USMpoecg6aBeUpuqpQnv3XQqJQakjvwUKXrfPbg8Eq5raVP5nUOaRHgD7xv3/wDKz/5109On7v8Ac5XPPzofng3B9jvO6o5J491kfE4BzzUxtBflbHyRga9Gskkr2tWnGq1Hdv8ALinBOG8hLZZmXjhmO0StD5oRkjkOlzW+ViOgPNkAb1BSpuOKcVwf2OHvo3fm80S68NWW77K/ycCyumiGeaOgcKNJzVdUAjM416VTlVlKXxb7E6iktxnGKYblsdic2xZpbTCWu8qia9xDw9uZ77SOCK1OiutwpyK7SdZz+Pcn0f2IKigobuJPXxYW37e9ibKXZZLDWQNOUvbV5LC4aQ1x1gaxUcqhhLJRk13OpLNNJ9j9rVc9nuK+rCyzRtiZaYpWTRs0Nc1kb3Dg9YHsXinKdGTlvtax64pVFbqcdw4Su+1XreUD7PEYoWw7mwg0bniBdTTynSuqlaapQknvd/3EYLPL5H1iUWewXnNLekD5LK+NjbNIWGSKIZRujS0anF9TqJ9uhTzSpJUnv6/qeSsp3lwLnguxWOxwHyOUyQPeXsGfO2OoFY28rQCCcp0gkqtWlJy+NbyWCSW4n1EdhAEAQBAEAQBAEAQBAEAQBAEAQBAEAQBAZjarwGEb1tU1phfL5VkFmkZkc4BrcrmUe4ZATQeqFdUdrSSi7W4ldvJNt9eB82W4rTflovVtoYyJ1rgjyAODwwtaMgJGstozMRorWmhHUjCMMu+zYUHJyv1Pq7MUWkWc3a6yvNsZCYTw49zytaWCQvzV0N0kAGp69CVKObaX+G4jN2yW3kvhW5jeFxsssgyl8UjNNDR2eTK7RUaDQqOrO1fMjuEb07M5/snu2djJrTaRSWTc4RpDv4cEbWA1BOkmteqq9xU43UY8PueUU7XZ83RZ7bZZb4fZmRmV0zXRCQ8F4GbMNDhQkVArTTSuhJODUFLhYJSWZohsR31v+a2xw2R7LUHtLpHujpAGmrnNka7M/uA0dKlpw2Pxt7v3OJS2nwpbyZvx0mC7dLb8jpbNaY2tnyloeySMBrXBriA4Fo1DnOrRWOFqsFTvZrgdSvCWboSFxXpa8Wmd+RsVifEY4g+jpXPcDV/AcQxoBplNeSnKuJwjTsr3kdxk5exXsI39abvs/wB2NsxNshD2FxezcWguc7O5wdmNAfwtBJpyV0TVacZS2l9z/wCyOEmlktvRwNuqcXFYo8nDba8xbmbobukxrWtNRC6c47eT/T+x5lezS/U1O+zaRBIbLuZnDf4YkrlJ5jQjWK000rSuhUYZcyzcCxK9txmWJ79OOY/IY7G5tszNq6R0eWGjgXubIHVcKAjQBoJ6ldpQ2LzuW757yvOW0WVLeaqIA5mR3CGXK4nl0UPtWdOKmnF8GWoycWmuKIu7sORWGTdA5ziPwg00cnJrKzMN+EUaFXaJt24XL1b8QqVYZGrdzg+0y7Z72u+aOHS6rXFtcuZrXBzm1OjUK9y3MNNRqJszKsW4tIp2Ib7diy7JYLDZDHFGGiTOY2BuV7CI42tcamorU0FGnlIVinDZVVKct5FKWeFoolr5bLhe1R3k1hkgfZ2w2hjS0ObSha8BxAdqAp0Hn0RwtUhs3xvuO5Xi8/Q67qvC0Y6M5DTFd8kDoWh+UyPkeCC/gk5AAdRPIOc05lGNG3WVxGTqX7EPdeLrRhSFt3zWZ77XGDHAWOZucjdO5kuLgWClNBFaDkrQSyoxqPaJ7upzGo4rI1vJG+7qvCCOwW5+Sa12PMZ2ikYfHIKPAP4czW6OQGpIGoLiE6bcoLcnwOpRlZS6o4pbyP2ly2ZkMT47NZ5hNO+QsDi5lcsbWNcSa1cK9PRp6y+nTbe9qyOb7Vq3BH1aLzdgq9LW+SF8kdu3MxGMsrmjaWlpD3NppcdPV3FFVaUUny3Pb5Ju/U8umy2uW1XvJPE2N81nbRrXBwH8IhrM1dLgMoJ1VrTQvJyjlgovg/7nkU7yb6liwLZn2a6oWOFHCJwIqDpzP5RoUVdp1W0SU1aCRWLBcc9qw0bOG0lo52UkfktJlpmrTS1vPyqeVSKxObp/BHkbpZT6tt7SY5uq0Q2aKRkkTIw7M5gDy0gvY1wdqow6XUrUBeRgqNVOTPXJ1INI5r4vw4pu2Wz2GyGOONoEucxsa3I5p3ONrXEuJI1kAUB5dC6hDZ1FKcjlyzwaiibgskhvWwyZeA2w5SajQ7haKVqocy2Ul+pJb40/0Oq/7JJLfN2yBtWMZNmNRozRPA0VqdPMlOSVGa9v3El8aZDXhexwde1qlkikkZbGR7luZZXNGwMoQ5wppB09XdJGG1pJJ8LnLlkm79SXxDi6bDM0nlcG6WV9NxfCWl34QHMfG94qa10jRQjujp0VUSyvf1udSqZeK3Hz9ml2yQG12kxiGK1SB8MAIIY1ocM3BOUF2YaBqypiJp5Y3u11FKNrvuXdViUIAgCAIAgCAIAgCAIAg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6363" y="-1470025"/>
            <a:ext cx="9934575" cy="2790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272" name="AutoShape 8" descr="data:image/jpeg;base64,/9j/4AAQSkZJRgABAQAAAQABAAD/2wCEAAkGBxAHEhQUExQSFhUVGCAXFxYXGB0WHBsXGBgWFxkZHxQaHCggGBwlGxcYIjEhJSssLi4uFyAzODMtNyg5LiwBCgoKDg0OGxAQGzYmICYzMDQvLCwtLSw0LDQsKywsNC0sLCwuLCwsLCwsLCwsNCwsNSwsLCwsLCwsLCwsLCwsLP/AABEIAHcBqAMBEQACEQEDEQH/xAAbAAEAAwEBAQEAAAAAAAAAAAAABQYHBAECA//EAEYQAAEDAQQDCwkGBQQDAQAAAAEAAgMRBAUGEiExNBMWIjNBUWFxcoGyFFNzgpGSscLRBxUyQrPiI1KhwfBjotLhQ2K0dP/EABsBAQADAQEBAQAAAAAAAAAAAAADBAUCAQYH/8QAOBEAAgECAwcCBAUCBgMAAAAAAAECAxEEEjMTITEyQVHwFHEigaHRBRVhseFSwQYWNEJTkTVEsv/aAAwDAQACEQMRAD8AknaytoxzxAEAQBAEAQGoYf2aH0bfgsmtqM1KXIih4n2qbtDwtWjQ00UK+oyLUpES2FNrh63eB6hxGm/OpLQ1F50NKWWaYQFcxpdnlcW6tHCj0npZy+zX7VawtTLLK+pWxNPNHMuhQloFAIDQsH3l5bDlJ4cXBPS38p9mjuWbiaeWV11NHDzzRt2J5VycIAgM+xleXlk2QHgxaOt/5j3au4rSw1PLG76mfiJ5pW7EArBXP2sVldbZGxt1uNOrnPUBU9y8lJRV2dRi5OyNTsVlbYo2xt1NFPqesnT3rIlJyd2akYqKsjPcW7XL6v6bFpYfTXnUz6+o/OhEKYhLPg2+fJnbi88Bx4B/lceTqPx61VxNK6zItYerZ5WXlZ5eCAIAgI3EeyzdgqWjqIjrcjMxWqZZM4P2uPqd4HKDE6bJsPqIuOKtll6h4mqlh9RF2vpszVahmBAEAQBAEAQBAXzAezv9IfCxZ+L517F/C8j9yKx9x0fY+YqXCcrIsVzIrCtlUl8JbXF63geocRpvzqTUNRedDSVlmkEAQFdx1sw9IPg5WcLzlfE8hQVomeEB67WUB4gOmxWCW3kiNpcRpNKD4lcynGPMzqMJS4I697ts8y72t+q429Pud7Gp2G922eZd7W/VNvT7jY1Ow3u2zzLva36pt6fcbGp2G922eZd7W/VNvT7jY1Oxf7lhdZ4ImuFHNYARzEBZtVpzbRoU01BJlAxPtU3aHhatKhpoz6+oyLUpES2FNrh63eB6hxGm/OpLQ1F50NKWWaYQHhFUBmN/3b91zOZ+U8JnZPJ3au5a1Gpnjcy6sMkrEcpCMksO3j92Ttcfwngv7J5e40Pcoq1PPCxLRnklc05ZRphARuILx+7IXP8AzHgs7R1ezSe5S0aeeViOrPJG5mJNVqmWEBdsD3XuTTO4aX6GdDeU95HsHSqGKqXeVF7DU7LMy1KoWjNsW7XL6v6bFqYfTXnUza+o/OhEKYhCA0LCl8/eUeR5/iMGn/2byO6+Q/8AazcRSyO64M0aFXOrPiTyrk4QBARuI9lm7BUtHURHW5GZitUyyZwftcfU7wOUGJ02TYfURdsQ2d9qs8jGCriBQesDyqjRkozTZeqpuDSKJvdtnmXe1v1Wht6fcobGp2G922eZd7W/VNvT7jY1Ox8vuC1xgkxOAAqTVuod6KvTfUbGfYjVKRBAdliuue3gujYXAGhII10BppPSFxKpGLtJncacpb0jo3u2zzLva36rnb0+51sanYb3bZ5l3tb9U29PuNjU7FvwfYpLDC5sjS0mQmhpqytFdB6CqWJnGUrouYeLjGzIPH3HR9j5ip8JysgxXMisK2VSXwltcXreB6hxGm/OpNQ1F50NJWWaQQBAV3HWzD0g+DlZwvOV8TyFBWiZ4QHrtZQHiAtWAOMl7I+JVTGcEW8JxZdlQLoQBAEAQGZ4n2qbtDwtWrQ00ZlfUZFqUiJbCm1w9bvA9Q4jTfnUloai86GlLLNMIAgITFt2feEJLRw4+E3pH5m9409YCnw9TJLfwZBXp5o/qjOlpmcEBoeD7x8ugDSeHHwT0t/KfZo9UrNxNPLO/c0cPPNG3YnVXJzPcY3l5bNkB4MXB63fmP8AbuPOtLDU8sb9zPxE80rdiBVgrndcl3G9Jms5NbjzNGv6d6jq1MkbklOGeVjUI2CMAAUAFAOYDUFkt3NRKx9IDNsW7XL6v6bFqYfTXnUza+o/OhEKYhCA/ew2t9he2Rho5p9vOD0FczipKzOoycXdGn3bbmXjG2Rmo6xyg8oPUsqcHCVmakJqaujqXB0EBG4j2WbsFS0dREdbkZmK1TLJnB+1x9TvA5QYnTZNh9RGjrMNIIAgOe8eKk7DvCV1DmRzPlZk4WwZIQF5wDxEnpPkYqGL5l7F7C8r9yzqoWggCAo2PuOj7HzFX8Jyso4rmRWFbKpL4S2uL1vA9Q4jTfnUmoai86GkrLNIIAgK7jrZh6QfBys4XnK+J5CgrRM8ID12soDxAWrAHGS9kfEqpjOCLeE4suyoF0IAgCAIDM8T7VN2h4WrVoaaMyvqMi1KREthTa4et3geocRpvzqS0NRedDSllmmEAQBAZvim7Pu2Y0HAfwm9H8ze4/0IWph6meP6oza9PJL9GQ6mISUw1eP3bO0k8B3Bf1Hl7jQ9VVFXp54WJaM8ki9YhvH7sgc4fiPBZ2jy92k9yz6NPPOxeqzyRuZjrWqZgQGh4Ruv7vhzOHDk4R6G/lb/AH6z0LNxFTPKy4I0cPTyxu+LJ1VycIDNsW7XL6v6bFqYfTXnUza+o/OhEKYhPSC3X1+0VH9EB4gJnDF8fdclHH+G/Q7oPI7u5ejqUFelnju4k1Grke/gaMDVZhpHqAjcR7LN2CpaOoiOtyMzFaplkzg/a4+p3gcoMTpsmw+ojR1mGkEAQHPePFSdh3hK6hzI5nysycLYMkIC84B4iT0nyMVDF8y9i9heV+5Z1ULQQBAUbH3HR9j5ir+E5WUcVzIrCtlUl8JbXF63geocRpvzqTUNRedDSVlmkEAQFdx1sw9IPg5WcLzlfE8hQVomeEB67WUB4gJzCl6xXU95kzUcABQV1EqviKcppWJ6FRQbuWTffZf9T3f+1W9LULPqYDffZf8AU93/ALT0tQepgN99l/1Pd/7T0tQepgTsUglaHDUQCOo6VXas7E6d1c+14emZ4n2qbtDwtWrQ00ZlfUZFqUiJbCm1w9bvA9Q4jTfnUloai86GlLLNMIAgCAi8R3b95wuaPxt4TOscneNCmo1Mkr9CKtTzxsZnqWoZgQHfeV6PvBsTXf8Ajbl6z/N10DfYedRwpqDbXUknUckk+hwKQjJnCt1/eUwLhwI+E7pP5W95/oCoMRUyR3cWTUKeeW/gjR1mGkEAQGbYt2uX1f02LUw+mvOpm19R+dCIUxCW287m8sskMrBw2RNzAfmblH9R9ehU4VctVxfC5bnSzU1JcbFSVwqBAXTBd87oNwedI4s84GtvdydHUqOJpW+NfMu4arf4H8i2KmWyNxHss3YKlo6iI63IzMVqmWTOD9rj6neBygxOmybD6iNHWYaQQBAc948VJ2HeErqHMjmfKzJwtgyQgLzgHiJPSfIxUMXzL2L2F5X7lnVQtBAEBRsfcdH2PmKv4TlZRxXMisK2VTvuK1iwzskcCQ2uga9LXDl61S/Ea8aGGlUlwVuHukWsFSdWvGC63/Zlv33Q/wAkv+3/AJL5b8+of0v6fc+h/KqvdfX7DfdD/JL/ALf+Sfn1D+l/T7j8qq919fsN90P8kv8At/5J+fUP6X9PuPyqr3X1+xF4ivyO9YgxrXg5g6rqU0A8x6VLR/xFh6cruMvp9yKt+D1ZxspL6/YrLoi1aeE/xDh8TWjRjGSb72+5QxH4NVo03UlJWXv9j81vGQeu1lAeIAgCAIAUBrF38VH2G+ELHnzM1o8qOhcnRmeJ9qm7Q8LVq0NNGZX1GRalIiWwptcPW7wPUOI0351JaGovOhpSyzTCAIAgCAz/ABldnkU26NHAl09T/wAw79feeZaWGqZo2fQz8RTyyuupX1YK4QHrWl5AAqToAHKTyIDTrhu0XXC1n5jwnnncdfcNXcsqtUzyualKGSNiRURIEAQGbYt2uX1f02LUw+mvOpm19R+dCIUxCajcOzQejb4QsmtqP3NSlyL2Kdi25vu9+6MH8N5912sjqOsd4V7D1c6s+KKeIpZXdcCvqwVz6jkMRDmkgg1BHIRqKNX3M9TtvRpeH72F7RB2gPboeOY8/Uf81LKrUtnK3Q0qVTPG57iPZZuwUo6iPa3IzMVqmWTOD9rj6neBygxOmybD6iNHWYaQQBAc948VJ2HeErqHMjmfKzJwtgyQgLzgHiJPSfIxUMXzL2L2F5X7lnVQtBAEBRsfcdH2PmKv4TlZRxXMisK2VT7h1j/ORZH49/4+p8v/AKRo/hP+sh8/2Z0L80PtwgCAID5k1Fav4J/r6Xv/AGZQ/E/9JU9v7nMv00+GPXaygPEBLYeucXw57S8tygHQK1qac6hrVdmk7E1GltGyc3kN8873B9VX9Y+xP6RdxvIb553uD6p6x9h6RdxvIb553uD6r31j7D0i7lqs8e4ta3XlAFeoUVNu7uWkrKx+i8PTM8T7VN2h4WrVoaaMyvqMi1KREthTa4et3geocRpvzqS0NRedDSllmmEAQBAEBw31d4vOF0fLraeZw1H+3USpKU8krnFSGeNjLVrGUEBZMEXcLTKZXao9Q/8AY1oe4f1I5lVxVS0cq6lnDQvLM+hfFnl8IAgCAzbFu1y+r+mxamH0151M2vqPzoRCmITUbh2aD0bfCFk1tR+5qUuRex02yystrHMeKtcKH69YOlcxk4u6OpRUlZmYXpYH3bI6N3JqPO3kP+dK1ac1ON0Zk4OErM5F2cHdc15OuqUPGkanN52/XlCjq01ONiSnUcJXL5fc7bTY5HtNWujJB6Fn0k1VSfcv1GnTbRmq1DMJnB+1x9TvA5QYnTZNh9RGjrMNIIAgOe8eKk7DvCV1DmRzPlZk4WwZIQF5wDxEnpPkYqGL5l7F7C8r9yzqoWggCAo2PuOj7HzFX8Jyso4rmRWFbKp2XPYzb5mRg0zV00rqaTq7lQ/FMP6jCzp3te37plzAVdliIzte1/2ZZ957vOt939y+P/y+/wDk+n8n035qv6fr/A3nu8633f3J/l9/8n0/kfmq/p+v8Dee7zrfd/cn+X3/AMn0/kfmq/p+v8EffVxG6Y85eHcINoG0115a9Ckpf4blUlbafT+SOp+Mxgr5Pr/BAulDhqWngf8ADksNiI1nUvbpb+ShivxqNejKmoWv+p+S+oMA9drKA8QFqwBxkvZHxKqYzgi3hOLLsqBdCAIAgCAzPE+1TdoeFq1aGmjMr6jItSkRLYU2uHrd4HqHEab86ktDUXnQ0pZZphAEAQBAEBj62jHCAuf2f/hm7TfgVRxnFF3CcGW1Uy2EAQBAZti3a5fV/TYtTD6a86mbX1H50IhTEJqNw7NB6NvhCya2o/c1KXIvY71GSEPiW5xesfB4xmlh5+dvUfjRT0KuSW/gQ1qWeP6mcOBaaHQRoIPOtMzTxAS13XsYIJoHfhe05eh3N1H49ahnSvNTRNCpaLiyJUxCTOD9rj6neBygxOmybD6iNHWYaQQBAc948VJ2HeErqHMjmfKzJwtgyQgLzgHiJPSfIxUMXzL2L2F5X7lnVQtBAEBRsfcdH2PmKv4TlZRxXMisK2VSXwltcXreB6hxGm/OpNQ1F50NJWWaQQBAV3HWzD0g+DlZwvOV8TyFBWiZ4QHrtZQHiAtWAOMl7I+JVTGcEW8JxZdlQLoQBAEAQGZ4n2qbtDwtWrQ00ZlfUZFqUiJbCm1w9bvA9Q4jTfnUloai86GlLLNMIAgCAIAgMfW0Y4QFz+z/APDN2m/AqjjOKLuE4MtqplsIAgCAzbFu1y+r+mxamH0151M2vqPzoRCmITUbh2aD0bfCFk1tR+5qUuRex3qMkCApmNLmyHd2DQeMA59Qd/Y9x51ewtX/AGP5FLE0v96+ZUlcKgQBATOD9rj6neBygxOmybD6iNHWYaQQBAc948VJ2HeErqHMjmfKzJwtgyQgLzgHiJPSfIxUMXzL2L2F5X7lnVQtBAEBRsfcdH2PmKv4TlZRxXMisK2VSXwltcXreB6hxGm/OpNQ1F50NJWWaQQBAV3HWzD0g+DlZwvOV8TyFBWiZ4QHrtZQHiAtWAOMl7I+JVTGcEW8JxZdlQLoQBAEAQGZ4n2qbtDwtWrQ00ZlfUZFqUiO+4rW2wzxyPrlbWtBXW1w1dZUdWLlBpElKSjNNly332Tnk91UfS1C56mA332Tnk91PS1B6mA332Tnk91PS1B6mA332Tnk91PS1B6mBMWK1NtrGyMrldqro5aau5Qyi4uzJoyUldH7rk6MfW0Y4QFz+z/8M3ab8CqOM4ou4Tgy2qmWwgCAIDNsW7XL6v6bFqYfTXnUza+o/OhEKYhNRuHZoPRt8IWTW1H7mpS5F7HeoyQID5kYJAQQCCKEHlB1hE7bw1czXEN0m6ZaacjtLD0co6x9Fq0au0jfqZlWnkl+hFqUiCAmcH7XH1O8DlBidNk2H1EaOsw0ggCA57x4qTsO8JXUOZHM+VmThbBkhAXnAPESek+RioYvmXsXsLyv3LOqhaCAICjY+46PsfMVfwnKyjiuZFYVsqkvhLa4vW8D1DiNN+dSahqLzoaSss0ggCAruOtmHpB8HKzhecr4nkKCtEzwgPXaygPEBasAcZL2R8SqmM4It4Tiy7KgXQgCAIAgMzxPtU3aHhatWhpozK+oyLUpEEAQBAEAQGl4W2WLqPiKy8RqM06GmiVUJKY+toxwgLn9n/4Zu034FUcZxRdwnBltVMthAEAQGbYt2uX1f02LUw+mvOpm19R+dCIUxCajcOzQejb4QsmtqP3NSlyL2O9RkgQBAcN83a29Iix2g62u5nch/wA5CpKdRwldHFSCnGxmNpgdZXOY8Uc00I/zkWrGSkroy2mnZn5r08JnB+1x9TvA5QYnTZNh9RGjrMNIIAgOe8eKk7DvCV1DmRzPlZk4WwZIQF5wDxEnpPkYqGL5l7F7C8r9yzqoWggCAo2PuOj7HzFX8Jyso4rmRWFbKpL4S2uL1vA9Q4jTfnUmoai86GkrLNIIAgK7jrZh6QfBys4XnK+J5CgrRM8IC5HBDT/5j7n7lR9Y+xd9Iu43kN88fc/cnrH2HpF3JS4bgFzuc4PLswA/DSlDXnUVWvtElYlpUdm+JNKAmCAIAgCArd54TFvlfJupbmNaZa00Aa69CtQxOWKjYrTw+aTdzl3kN88fc/cuvWPsc+kXcbyG+ePufuT1j7D0i7jeQ3zx9z9yesfYekXcbyG+ePufuT1j7D0i7jeQ3zx9z9yesfYekXcbyG+ePufuT1j7D0i7lkuux/d8TI65sopWlK6SdXeq1SeeTkWYRyxSOpcHRU95DPPO90fVXPWPsVPSLuN5DPPO90fVPWPsPSLuS9xXMLnDwHl2Yg6RSlKqGrV2ltxNSpbMlVCShAEAQFcvbCovGV0m6luamjLWlGhuuvQrNPE5IqNitPD55ZrnJvIb54+5+5d+sfY59Iu5Z7DZ/I42R1rkaG11VoKVoqs5ZpNlmMcqSP3XJ0EAQBAQt+4dZe7g7MWOAoSBWo5KivJzqelXdNWIatBTdyL3kN88fc/cpfWPsRekXc7LowsLtlbJupdlroy01gjXXpXFTE545bHdPD5JXuWJViwEAQH52iLd2ObqzAivWKL1OzueNXViq7yG+ePufuVz1j7FX0i7jeQ3zx9z9y89Y+w9Iu5OXDdIudjmBxdmdmrSnIBTX0KCrV2jvYmpU9mrEkoiUIAgIa+8Ptvd7XF7m5RSgAPLXlU9Ku6askQ1aKm7tkbvJj86/wBgUvrH2IvSLudV14WZd0rZBI4ltdBA5Wlv91xUxLnHLY7hh1GWa5YVWLAQBAcF9XYL2jyFxaMwdUadVefrUlKps3cjqU86sQe8mPzr/YFY9Y+xB6RdxvJj86/2BPWPsPSLuWtUy2EAQBAEAQBAEB8TTNgFXOa0c5IA9pRK4PY5BKAWkEHUQaj2oDivS3NgjmyPZujI3ODagkENJByrqMbtHje4jsCXrJe9hs80zgZZGkuNA2tHuH4R0Bd14KNRpcDmnJuKbJ9zg3WQFEdkNclttdpntbZ42MjjeBA4Chewg1J4RqagcgUk4xUVbj1OU3d3JWK0xykta9hc3WA4EjrA1LizOrn1NK2AFznBoGsk0HtK8tcCOVsoDmkFp1EGo9oSwPoODtIQHm6NpWopz1QHm6tzZajNSuWummqtOZAfMdpjkcWh7C4a2hwJHWNYXtmLn6rwBAEB+TbTG52QPYXDW3MK+7rXtmD7kkbECXEADWSaAd5XgPIZmzjMxzXA6i0gj2hGrA+H2qONwYXsDjqaXAE9Q1le2YufqTl1rwH52e0x2kEsexwGvKQ74L1priLn6BwPKNGteA8zjTpGjWgPzmtccFC57Gh2gVcBU8wrrXqTYuRmLr+GG7JLaMm6bnl4GbJXM9rPxUNKZq6uRd0qe0monFSeSNyTsloFpY1wpwmh1K1pUVXDVjs9FpjLsmdmf+Wor7utLMXP0zCtKivMvAfnBao7RXI9jqaDlcDQ9NNS9aaFyGu3ErbdbbVZcgaLMIzumeufdGB34acGlaaypJUrQjLucKd5NdiZntDLMKvc1oOiriG6e9RpN8Ds/QHNpC8B6gCAIAgCAIAgCAIAgCAIAgCAIAgCAIAgCApOMLHdcdpZPeE4cAzLFZX8JuYmhe2FgzPJ1aQf6ClmlKply018/wCSKaje8mVC676bcP3y6yNkihayN8Mb2lhZJKAzOI36WgucHAHWA3kViUM+zzb3vuQqWXPYsFiwNYmXYJHsJtDoDM60Bx3XdXRl5IkrWlTSmojXWpUUsRPaWXC/DoSqmsn6kAyPyC67pvADTZJeGf8ARllcyQeEesVLfNVnT7/uiNboRl2LViBov297DZ9BjsrDbJOUZqhsWnnDgD1OKgp/BRlLvu+5LLfNIhYrPabR9/tstd2dK3LTQSOFmAP8xZmA6SFJeK2blwON7zWPMNw3FeBs8UbX2K2wuYaEGGYvbTMwvcKSZtIodNDqCVHWjdvfF/NCDg7Lgz9L9vCy3le0zLcJH2eyMaIoWxSTNMsjQ90jmRtdpAdlGbRoSEZRpJw4vrdL9z1tSm0+h8XVPFZbTbYrGyZtjmsj5C10UkTGWhoLSGtkaKAs0mmvRzaE03CLm/iT7p7vkFuk0uFizfZoKXRZvRu8b1DidZndLkRnZaRhyw5QK+V8EHVm3Sen9Vc/9mV+39kQNvZL3L1asGuu2y2qWAvkvGaFzXWguIc4uylzWCuWMcEBoFKUbp0Kqq+aST5U+BNs7J24ldw5BcdubZ4Mr7Fboiw1IMM26CmYbo4Ufn0ih00doAUtR1leXGL+aOIZHZcGatPKIGuc7U0EnqAqs2pNQi5y4LeWoRcpKK4shbsxM23SCMsLc34TWvTpFNH9Vk4T8YhXq7PLa/B38t9S/X/DpUqedO9uJJXxZ/KoJWbq6HMwjdWkAsFNLgToGjl5Oca1twdpJ2uZsldGPYsbc1hsRFgDn2mBzHC1RNe7K/O2rn2kDLpqaCp0kUAWjS2rn8fB9P4KtTIo/DxRaLZEMW3qyzzjNZ7NZmzOi1NfM/LQuA/EAHaOyeQlV4vZ0s0eLdvkSNZ52fBEjNcTcHOtdsszgyDydznWUN4JmYC4SA5qM0ACgHKVyqm1ywlxvxOnHJeS/wCiMwvgey33d4ltLd0tNraZXzu0vDn1LC0/loMugaDTm0LurXlCpaO5LocxpqUPi4s+b/sc0z7ruqeZ0rZM7rRIKsMrIWlzWnhE0IBBNakgHQV7TatOrFWtw/S4kt8YNjGF1QYNlsdssbBCd3bBMxmhskTw4nM3USMpoecg6aBeUpuqpQnv3XQqJQakjvwUKXrfPbg8Eq5raVP5nUOaRHgD7xv3/wDKz/5109On7v8Ac5XPPzofng3B9jvO6o5J491kfE4BzzUxtBflbHyRga9Gskkr2tWnGq1Hdv8ALinBOG8hLZZmXjhmO0StD5oRkjkOlzW+ViOgPNkAb1BSpuOKcVwf2OHvo3fm80S68NWW77K/ycCyumiGeaOgcKNJzVdUAjM416VTlVlKXxb7E6iktxnGKYblsdic2xZpbTCWu8qia9xDw9uZ77SOCK1OiutwpyK7SdZz+Pcn0f2IKigobuJPXxYW37e9ibKXZZLDWQNOUvbV5LC4aQ1x1gaxUcqhhLJRk13OpLNNJ9j9rVc9nuK+rCyzRtiZaYpWTRs0Nc1kb3Dg9YHsXinKdGTlvtax64pVFbqcdw4Su+1XreUD7PEYoWw7mwg0bniBdTTynSuqlaapQknvd/3EYLPL5H1iUWewXnNLekD5LK+NjbNIWGSKIZRujS0anF9TqJ9uhTzSpJUnv6/qeSsp3lwLnguxWOxwHyOUyQPeXsGfO2OoFY28rQCCcp0gkqtWlJy+NbyWCSW4n1EdhAEAQBAEAQBAEAQBAEAQBAEAQBAEAQBAZjarwGEb1tU1phfL5VkFmkZkc4BrcrmUe4ZATQeqFdUdrSSi7W4ldvJNt9eB82W4rTflovVtoYyJ1rgjyAODwwtaMgJGstozMRorWmhHUjCMMu+zYUHJyv1Pq7MUWkWc3a6yvNsZCYTw49zytaWCQvzV0N0kAGp69CVKObaX+G4jN2yW3kvhW5jeFxsssgyl8UjNNDR2eTK7RUaDQqOrO1fMjuEb07M5/snu2djJrTaRSWTc4RpDv4cEbWA1BOkmteqq9xU43UY8PueUU7XZ83RZ7bZZb4fZmRmV0zXRCQ8F4GbMNDhQkVArTTSuhJODUFLhYJSWZohsR31v+a2xw2R7LUHtLpHujpAGmrnNka7M/uA0dKlpw2Pxt7v3OJS2nwpbyZvx0mC7dLb8jpbNaY2tnyloeySMBrXBriA4Fo1DnOrRWOFqsFTvZrgdSvCWboSFxXpa8Wmd+RsVifEY4g+jpXPcDV/AcQxoBplNeSnKuJwjTsr3kdxk5exXsI39abvs/wB2NsxNshD2FxezcWguc7O5wdmNAfwtBJpyV0TVacZS2l9z/wCyOEmlktvRwNuqcXFYo8nDba8xbmbobukxrWtNRC6c47eT/T+x5lezS/U1O+zaRBIbLuZnDf4YkrlJ5jQjWK000rSuhUYZcyzcCxK9txmWJ79OOY/IY7G5tszNq6R0eWGjgXubIHVcKAjQBoJ6ldpQ2LzuW757yvOW0WVLeaqIA5mR3CGXK4nl0UPtWdOKmnF8GWoycWmuKIu7sORWGTdA5ziPwg00cnJrKzMN+EUaFXaJt24XL1b8QqVYZGrdzg+0y7Z72u+aOHS6rXFtcuZrXBzm1OjUK9y3MNNRqJszKsW4tIp2Ib7diy7JYLDZDHFGGiTOY2BuV7CI42tcamorU0FGnlIVinDZVVKct5FKWeFoolr5bLhe1R3k1hkgfZ2w2hjS0ObSha8BxAdqAp0Hn0RwtUhs3xvuO5Xi8/Q67qvC0Y6M5DTFd8kDoWh+UyPkeCC/gk5AAdRPIOc05lGNG3WVxGTqX7EPdeLrRhSFt3zWZ77XGDHAWOZucjdO5kuLgWClNBFaDkrQSyoxqPaJ7upzGo4rI1vJG+7qvCCOwW5+Sa12PMZ2ikYfHIKPAP4czW6OQGpIGoLiE6bcoLcnwOpRlZS6o4pbyP2ly2ZkMT47NZ5hNO+QsDi5lcsbWNcSa1cK9PRp6y+nTbe9qyOb7Vq3BH1aLzdgq9LW+SF8kdu3MxGMsrmjaWlpD3NppcdPV3FFVaUUny3Pb5Ju/U8umy2uW1XvJPE2N81nbRrXBwH8IhrM1dLgMoJ1VrTQvJyjlgovg/7nkU7yb6liwLZn2a6oWOFHCJwIqDpzP5RoUVdp1W0SU1aCRWLBcc9qw0bOG0lo52UkfktJlpmrTS1vPyqeVSKxObp/BHkbpZT6tt7SY5uq0Q2aKRkkTIw7M5gDy0gvY1wdqow6XUrUBeRgqNVOTPXJ1INI5r4vw4pu2Wz2GyGOONoEucxsa3I5p3ONrXEuJI1kAUB5dC6hDZ1FKcjlyzwaiibgskhvWwyZeA2w5SajQ7haKVqocy2Ul+pJb40/0Oq/7JJLfN2yBtWMZNmNRozRPA0VqdPMlOSVGa9v3El8aZDXhexwde1qlkikkZbGR7luZZXNGwMoQ5wppB09XdJGG1pJJ8LnLlkm79SXxDi6bDM0nlcG6WV9NxfCWl34QHMfG94qa10jRQjujp0VUSyvf1udSqZeK3Hz9ml2yQG12kxiGK1SB8MAIIY1ocM3BOUF2YaBqypiJp5Y3u11FKNrvuXdViUIAgCAIAgCAIAgCAIAgP/Z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 descr="https://encrypted-tbn0.gstatic.com/images?q=tbn:ANd9GcTqu4sqEAudZ4agkH1njjitToNcojQPPk9k0l_XmmPx01U2rCNv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21088"/>
            <a:ext cx="19442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https://encrypted-tbn3.gstatic.com/images?q=tbn:ANd9GcTx7iPse4yVTorGXR0ixxIljzdfq_EQPGuYhJANuiAOR1BOdJbfN-X_y3A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005064"/>
            <a:ext cx="16561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 descr="https://encrypted-tbn2.gstatic.com/images?q=tbn:ANd9GcTcR24lhjKjHBSYHXjf6RkmAauKtGGlsPOqpB7Qry0_FG1jODND4VLtOln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077072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 descr="http://evademaya.nl/wp-content/uploads/2012/10/0201-Flynth-log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21088"/>
            <a:ext cx="19442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11" descr="https://pbs.twimg.com/profile_images/2206516476/Beeldmerk_BR_400x4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4005064"/>
            <a:ext cx="129614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Accountant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“Stelling”:</a:t>
            </a:r>
          </a:p>
          <a:p>
            <a:r>
              <a:rPr lang="nl-NL" dirty="0" smtClean="0"/>
              <a:t>Is duur ………..   </a:t>
            </a:r>
            <a:endParaRPr lang="nl-NL" i="1" dirty="0" smtClean="0"/>
          </a:p>
          <a:p>
            <a:r>
              <a:rPr lang="nl-NL" i="1" dirty="0" smtClean="0"/>
              <a:t>Kost alleen maar geld ………….</a:t>
            </a:r>
          </a:p>
          <a:p>
            <a:r>
              <a:rPr lang="nl-NL" i="1" dirty="0" smtClean="0"/>
              <a:t>                         </a:t>
            </a:r>
          </a:p>
          <a:p>
            <a:r>
              <a:rPr lang="nl-NL" dirty="0" smtClean="0"/>
              <a:t>Niet kijken wat accountant kost</a:t>
            </a:r>
          </a:p>
          <a:p>
            <a:r>
              <a:rPr lang="nl-NL" dirty="0" smtClean="0"/>
              <a:t>Maar kijken wat hij oplevert</a:t>
            </a:r>
            <a:endParaRPr lang="nl-NL" i="1" dirty="0" smtClean="0"/>
          </a:p>
          <a:p>
            <a:pPr>
              <a:buFontTx/>
              <a:buChar char="-"/>
            </a:pPr>
            <a:endParaRPr lang="nl-NL" dirty="0" smtClean="0"/>
          </a:p>
          <a:p>
            <a:r>
              <a:rPr lang="nl-NL" u="sng" dirty="0" smtClean="0"/>
              <a:t>Vooraf afspraken maken:</a:t>
            </a:r>
          </a:p>
          <a:p>
            <a:r>
              <a:rPr lang="nl-NL" dirty="0" smtClean="0"/>
              <a:t>Wie doet wat</a:t>
            </a:r>
          </a:p>
          <a:p>
            <a:r>
              <a:rPr lang="nl-NL" dirty="0" smtClean="0"/>
              <a:t>Welke kosten horen daarbij</a:t>
            </a:r>
          </a:p>
          <a:p>
            <a:endParaRPr lang="nl-NL" dirty="0" smtClean="0"/>
          </a:p>
        </p:txBody>
      </p:sp>
      <p:pic>
        <p:nvPicPr>
          <p:cNvPr id="4" name="Afbeelding 3" descr="http://www.besparenopuwaccountant.nl/uploads/1/4/1/9/14199970/1384872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268760"/>
            <a:ext cx="2642220" cy="144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http://cdns2.freepik.com/vrije-photo/gloeilamp-op_17-4160953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924944"/>
            <a:ext cx="1543050" cy="189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Belaste ondernemerschap of landbouwregeling?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Omzetbelasting: keuze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Belaste ondernemerschap (“normaal”)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 smtClean="0"/>
              <a:t>btw afdracht op verkopen (6% / 21%)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 smtClean="0"/>
              <a:t>btw te vorderen op inkopen / investeringen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Landbouwregeling (keuze bij o.a. landbouwer)</a:t>
            </a:r>
          </a:p>
          <a:p>
            <a:endParaRPr lang="nl-NL" u="sng" dirty="0" smtClean="0"/>
          </a:p>
          <a:p>
            <a:pPr>
              <a:buFontTx/>
              <a:buChar char="-"/>
            </a:pPr>
            <a:endParaRPr lang="nl-NL" dirty="0" smtClean="0"/>
          </a:p>
          <a:p>
            <a:endParaRPr lang="nl-NL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Voor- en nadelen landbouwregeling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Voordelen landbouwregeling: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Minder administratieve lasten: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 smtClean="0"/>
              <a:t>geen facturen te versturen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 smtClean="0"/>
              <a:t>geen btw af te dragen over verkopen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 smtClean="0"/>
              <a:t>geen aangiften omzetbelasting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Lagere (accountants) kosten</a:t>
            </a:r>
          </a:p>
          <a:p>
            <a:endParaRPr lang="nl-NL" u="sng" dirty="0" smtClean="0"/>
          </a:p>
          <a:p>
            <a:r>
              <a:rPr lang="nl-NL" b="1" dirty="0" smtClean="0"/>
              <a:t>Nadelen landbouwregeling: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Geen btw te claimen op inkopen/investeringen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Liquiditeitspositie nadeliger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Meer te financieren bij investeringen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Landbouwregeling algemeen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nl-NL" dirty="0" smtClean="0"/>
              <a:t>Weinig toegepast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Alleen in “specifieke gevallen”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Indien geen grote investeringen meer te verwachten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Stakers</a:t>
            </a:r>
          </a:p>
          <a:p>
            <a:pPr>
              <a:buFont typeface="Wingdings" pitchFamily="2" charset="2"/>
              <a:buChar char="§"/>
            </a:pPr>
            <a:endParaRPr lang="nl-NL" dirty="0" smtClean="0"/>
          </a:p>
          <a:p>
            <a:r>
              <a:rPr lang="nl-NL" dirty="0" smtClean="0"/>
              <a:t> </a:t>
            </a:r>
            <a:r>
              <a:rPr lang="nl-NL" b="1" dirty="0" smtClean="0"/>
              <a:t>Belaste ondernemerschap: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Minimaal 5 jaar deelnemen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Voor “blijvers” (jonge ondernemers)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 smtClean="0"/>
              <a:t>deze blijven investeren</a:t>
            </a:r>
          </a:p>
          <a:p>
            <a:endParaRPr lang="nl-NL" dirty="0" smtClean="0"/>
          </a:p>
          <a:p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smtClean="0"/>
              <a:t>In de toekomst nagenoeg alleen </a:t>
            </a:r>
            <a:r>
              <a:rPr lang="nl-NL" dirty="0" err="1" smtClean="0"/>
              <a:t>btw-ondernemers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Personeel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NL" dirty="0" smtClean="0"/>
              <a:t>Omvang bedrijf: arbeidsbehoefte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Levensvatbaar / groei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Mechanisatie / Automatisering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Kostenpost</a:t>
            </a:r>
          </a:p>
          <a:p>
            <a:pPr>
              <a:buFontTx/>
              <a:buChar char="-"/>
            </a:pPr>
            <a:endParaRPr lang="nl-NL" dirty="0" smtClean="0"/>
          </a:p>
          <a:p>
            <a:endParaRPr lang="nl-NL" dirty="0" smtClean="0"/>
          </a:p>
          <a:p>
            <a:r>
              <a:rPr lang="nl-NL" b="1" dirty="0" smtClean="0"/>
              <a:t>Probleem bij veel landbouwbedrijven: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Te groot om het alleen te doen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Te klein voor personeel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Loonheffing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NL" dirty="0" smtClean="0"/>
              <a:t>Loonbelasting</a:t>
            </a:r>
          </a:p>
          <a:p>
            <a:endParaRPr lang="nl-NL" dirty="0" smtClean="0"/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Premies werknemersverzekeringen: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 smtClean="0"/>
              <a:t>WAO/WIA     (wet op arbeidsongeschiktheidsverzekering)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 err="1" smtClean="0"/>
              <a:t>WhV</a:t>
            </a:r>
            <a:r>
              <a:rPr lang="nl-NL" dirty="0" smtClean="0"/>
              <a:t>             (</a:t>
            </a:r>
            <a:r>
              <a:rPr lang="nl-NL" dirty="0" err="1" smtClean="0"/>
              <a:t>werkhervattingskas</a:t>
            </a:r>
            <a:r>
              <a:rPr lang="nl-NL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 smtClean="0"/>
              <a:t>WW/</a:t>
            </a:r>
            <a:r>
              <a:rPr lang="nl-NL" dirty="0" err="1" smtClean="0"/>
              <a:t>Awf</a:t>
            </a:r>
            <a:r>
              <a:rPr lang="nl-NL" dirty="0" smtClean="0"/>
              <a:t>       (werkeloosheidswet)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 err="1" smtClean="0"/>
              <a:t>Zvw</a:t>
            </a:r>
            <a:r>
              <a:rPr lang="nl-NL" dirty="0" smtClean="0"/>
              <a:t>               (zorgverzekeringswet)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 smtClean="0"/>
              <a:t>etc.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inhoudingen?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NL" dirty="0" smtClean="0"/>
              <a:t>Belastingen grootste inkomsten voor de overheid</a:t>
            </a:r>
          </a:p>
          <a:p>
            <a:endParaRPr lang="nl-NL" dirty="0" smtClean="0"/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Financieren van collectieve goederen en diensten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 smtClean="0"/>
              <a:t>Defensie, politie, rechtspraak, wegennet, </a:t>
            </a:r>
            <a:r>
              <a:rPr lang="nl-NL" u="sng" dirty="0" smtClean="0"/>
              <a:t>sociale zekerheid</a:t>
            </a:r>
            <a:r>
              <a:rPr lang="nl-NL" dirty="0" smtClean="0"/>
              <a:t>, etc. </a:t>
            </a:r>
          </a:p>
          <a:p>
            <a:endParaRPr lang="nl-NL" dirty="0" smtClean="0"/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Sociale zekerheid: o.a. uitkeringen voor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 smtClean="0"/>
              <a:t>werkelozen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 smtClean="0"/>
              <a:t>arbeidsongeschikten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 smtClean="0"/>
              <a:t>mensen in de ziektewet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 smtClean="0"/>
              <a:t>etc.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31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inhoudingen?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NL" dirty="0" smtClean="0"/>
              <a:t>Nederland is een verzorgingsstaat:</a:t>
            </a:r>
          </a:p>
          <a:p>
            <a:endParaRPr lang="nl-NL" dirty="0" smtClean="0"/>
          </a:p>
          <a:p>
            <a:r>
              <a:rPr lang="nl-NL" dirty="0" smtClean="0"/>
              <a:t>Een </a:t>
            </a:r>
            <a:r>
              <a:rPr lang="nl-NL" b="1" dirty="0" smtClean="0"/>
              <a:t>verzorgingsstaat</a:t>
            </a:r>
            <a:r>
              <a:rPr lang="nl-NL" dirty="0" smtClean="0"/>
              <a:t> is een </a:t>
            </a:r>
            <a:r>
              <a:rPr lang="nl-NL" b="1" dirty="0" smtClean="0"/>
              <a:t>sociaal systeem </a:t>
            </a:r>
            <a:r>
              <a:rPr lang="nl-NL" dirty="0" smtClean="0"/>
              <a:t>waarin de staat primaire verantwoordelijkheid draagt voor het welzijn van zijn burgers, zoals in kwesties van gezondheidszorg, onderwijs, werkgelegenheid en </a:t>
            </a:r>
            <a:r>
              <a:rPr lang="nl-NL" u="sng" dirty="0" smtClean="0"/>
              <a:t>sociale  zekerheid</a:t>
            </a:r>
            <a:r>
              <a:rPr lang="nl-NL" dirty="0" smtClean="0"/>
              <a:t> </a:t>
            </a:r>
            <a:endParaRPr lang="nl-NL" u="sng" dirty="0" smtClean="0"/>
          </a:p>
        </p:txBody>
      </p:sp>
      <p:pic>
        <p:nvPicPr>
          <p:cNvPr id="4" name="Afbeelding 3" descr="http://mens-en-samenleving.infonu.nl/artikel-foto/politiek/133-solidariteit-in-de-verzorgingsstaa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01008"/>
            <a:ext cx="17240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latin typeface="Helvetica-CondensedLight" pitchFamily="34" charset="0"/>
              </a:rPr>
              <a:t>Vragen?</a:t>
            </a:r>
            <a:endParaRPr lang="nl-NL" dirty="0">
              <a:latin typeface="Helvetica-CondensedLight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11560" y="4293096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itchFamily="34" charset="0"/>
                <a:cs typeface="Arial" pitchFamily="34" charset="0"/>
              </a:rPr>
              <a:t>Volg BonsenReuling op:</a:t>
            </a:r>
          </a:p>
          <a:p>
            <a:r>
              <a:rPr lang="nl-NL" dirty="0" err="1" smtClean="0">
                <a:latin typeface="Arial" pitchFamily="34" charset="0"/>
                <a:cs typeface="Arial" pitchFamily="34" charset="0"/>
              </a:rPr>
              <a:t>Twitter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: 		@BonsenReuling</a:t>
            </a:r>
          </a:p>
          <a:p>
            <a:r>
              <a:rPr lang="nl-NL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:	BonsenReuling 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latin typeface="Helvetica-CondensedLight" pitchFamily="34" charset="0"/>
              </a:rPr>
              <a:t>Bedankt voor </a:t>
            </a:r>
            <a:br>
              <a:rPr lang="nl-NL" dirty="0" smtClean="0">
                <a:latin typeface="Helvetica-CondensedLight" pitchFamily="34" charset="0"/>
              </a:rPr>
            </a:br>
            <a:r>
              <a:rPr lang="nl-NL" dirty="0" smtClean="0">
                <a:latin typeface="Helvetica-CondensedLight" pitchFamily="34" charset="0"/>
              </a:rPr>
              <a:t>uw aandacht</a:t>
            </a:r>
            <a:endParaRPr lang="nl-NL" dirty="0">
              <a:latin typeface="Helvetica-CondensedLight" pitchFamily="34" charset="0"/>
            </a:endParaRPr>
          </a:p>
        </p:txBody>
      </p:sp>
      <p:pic>
        <p:nvPicPr>
          <p:cNvPr id="9" name="Tijdelijke aanduiding voor afbeelding 8" descr="Eric Jansen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65" b="156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latin typeface="Helvetica-CondensedLight" pitchFamily="34" charset="0"/>
              </a:rPr>
              <a:t>Financiële administratie</a:t>
            </a:r>
            <a:endParaRPr lang="nl-NL" dirty="0">
              <a:latin typeface="Helvetica-CondensedLight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NL" dirty="0" smtClean="0"/>
              <a:t>22 januari 2015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Leon te Brake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Helvetica-CondensedLight" pitchFamily="34" charset="0"/>
              </a:rPr>
              <a:t>Inhoudsopgave</a:t>
            </a:r>
            <a:endParaRPr lang="nl-NL" dirty="0">
              <a:latin typeface="Helvetica-CondensedLight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>
                <a:solidFill>
                  <a:srgbClr val="333D46"/>
                </a:solidFill>
              </a:rPr>
              <a:t>BonsenReuling</a:t>
            </a:r>
          </a:p>
          <a:p>
            <a:r>
              <a:rPr lang="nl-NL" dirty="0" smtClean="0">
                <a:solidFill>
                  <a:srgbClr val="333D46"/>
                </a:solidFill>
              </a:rPr>
              <a:t>Wat is financiële administratie?</a:t>
            </a:r>
          </a:p>
          <a:p>
            <a:r>
              <a:rPr lang="nl-NL" dirty="0" smtClean="0">
                <a:solidFill>
                  <a:srgbClr val="333D46"/>
                </a:solidFill>
              </a:rPr>
              <a:t>Doelen financiële administratie</a:t>
            </a:r>
          </a:p>
          <a:p>
            <a:r>
              <a:rPr lang="nl-NL" dirty="0" smtClean="0">
                <a:solidFill>
                  <a:srgbClr val="333D46"/>
                </a:solidFill>
              </a:rPr>
              <a:t>Gegevens verzamelen</a:t>
            </a:r>
          </a:p>
          <a:p>
            <a:r>
              <a:rPr lang="nl-NL" dirty="0" smtClean="0">
                <a:solidFill>
                  <a:srgbClr val="333D46"/>
                </a:solidFill>
              </a:rPr>
              <a:t>Gegevens verwerken</a:t>
            </a:r>
          </a:p>
          <a:p>
            <a:r>
              <a:rPr lang="nl-NL" dirty="0" smtClean="0">
                <a:solidFill>
                  <a:srgbClr val="333D46"/>
                </a:solidFill>
              </a:rPr>
              <a:t>Koppeling met managementrapportage</a:t>
            </a:r>
          </a:p>
          <a:p>
            <a:r>
              <a:rPr lang="nl-NL" dirty="0" smtClean="0">
                <a:solidFill>
                  <a:srgbClr val="333D46"/>
                </a:solidFill>
              </a:rPr>
              <a:t>Output financieel pakket</a:t>
            </a:r>
          </a:p>
          <a:p>
            <a:r>
              <a:rPr lang="nl-NL" dirty="0" smtClean="0">
                <a:solidFill>
                  <a:srgbClr val="333D46"/>
                </a:solidFill>
              </a:rPr>
              <a:t>Wie doet wat?</a:t>
            </a:r>
          </a:p>
          <a:p>
            <a:r>
              <a:rPr lang="nl-NL" dirty="0" smtClean="0">
                <a:solidFill>
                  <a:srgbClr val="333D46"/>
                </a:solidFill>
              </a:rPr>
              <a:t>Accountant</a:t>
            </a:r>
          </a:p>
          <a:p>
            <a:r>
              <a:rPr lang="nl-NL" dirty="0" smtClean="0">
                <a:solidFill>
                  <a:srgbClr val="333D46"/>
                </a:solidFill>
              </a:rPr>
              <a:t>Belaste ondernemerschap / landbouwregeling</a:t>
            </a:r>
          </a:p>
          <a:p>
            <a:r>
              <a:rPr lang="nl-NL" dirty="0" smtClean="0">
                <a:solidFill>
                  <a:srgbClr val="333D46"/>
                </a:solidFill>
              </a:rPr>
              <a:t>Voor- en nadelen landbouwregeling</a:t>
            </a:r>
          </a:p>
          <a:p>
            <a:r>
              <a:rPr lang="nl-NL" dirty="0" smtClean="0">
                <a:solidFill>
                  <a:srgbClr val="333D46"/>
                </a:solidFill>
              </a:rPr>
              <a:t>Personeel</a:t>
            </a:r>
          </a:p>
          <a:p>
            <a:r>
              <a:rPr lang="nl-NL" dirty="0" smtClean="0">
                <a:solidFill>
                  <a:srgbClr val="333D46"/>
                </a:solidFill>
              </a:rPr>
              <a:t>Loonheffingen</a:t>
            </a:r>
          </a:p>
          <a:p>
            <a:r>
              <a:rPr lang="nl-NL" dirty="0" smtClean="0">
                <a:solidFill>
                  <a:srgbClr val="333D46"/>
                </a:solidFill>
              </a:rPr>
              <a:t>Waarom inhoudingen?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Helvetica-CondensedLight" pitchFamily="34" charset="0"/>
              </a:rPr>
              <a:t>BonsenReuling</a:t>
            </a:r>
            <a:endParaRPr lang="nl-NL" dirty="0">
              <a:latin typeface="Helvetica-CondensedLight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NL" dirty="0" smtClean="0"/>
              <a:t>Voorstellen </a:t>
            </a:r>
          </a:p>
          <a:p>
            <a:endParaRPr lang="nl-NL" dirty="0" smtClean="0"/>
          </a:p>
          <a:p>
            <a:r>
              <a:rPr lang="nl-NL" b="1" dirty="0" smtClean="0"/>
              <a:t>BonsenReuling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55 jaar jong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3 vestigingen: </a:t>
            </a:r>
            <a:r>
              <a:rPr lang="nl-NL" dirty="0" err="1" smtClean="0"/>
              <a:t>Lichtenvoorde</a:t>
            </a:r>
            <a:r>
              <a:rPr lang="nl-NL" dirty="0" smtClean="0"/>
              <a:t>, </a:t>
            </a:r>
            <a:r>
              <a:rPr lang="nl-NL" dirty="0" err="1" smtClean="0"/>
              <a:t>Eibergen</a:t>
            </a:r>
            <a:r>
              <a:rPr lang="nl-NL" dirty="0" smtClean="0"/>
              <a:t> en Deventer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110 medewerkers 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6 vennoten 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Gericht op uw toekomst</a:t>
            </a:r>
          </a:p>
          <a:p>
            <a:endParaRPr lang="nl-NL" dirty="0" smtClean="0"/>
          </a:p>
          <a:p>
            <a:r>
              <a:rPr lang="nl-NL" dirty="0" smtClean="0"/>
              <a:t> zelf</a:t>
            </a:r>
            <a:endParaRPr lang="nl-NL" dirty="0"/>
          </a:p>
        </p:txBody>
      </p:sp>
      <p:pic>
        <p:nvPicPr>
          <p:cNvPr id="8" name="Afbeelding 10"/>
          <p:cNvPicPr>
            <a:picLocks noChangeAspect="1" noChangeArrowheads="1"/>
          </p:cNvPicPr>
          <p:nvPr/>
        </p:nvPicPr>
        <p:blipFill>
          <a:blip r:embed="rId2" cstate="print"/>
          <a:srcRect l="21770" t="48650" r="47626" b="34303"/>
          <a:stretch>
            <a:fillRect/>
          </a:stretch>
        </p:blipFill>
        <p:spPr bwMode="auto">
          <a:xfrm>
            <a:off x="3708400" y="3284538"/>
            <a:ext cx="45370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Helvetica-CondensedLight"/>
              </a:rPr>
              <a:t>Wat is ‘financiële administratie’</a:t>
            </a:r>
            <a:endParaRPr lang="nl-NL" dirty="0">
              <a:latin typeface="Helvetica-CondensedLigh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39552" y="141277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Arial" pitchFamily="34" charset="0"/>
                <a:cs typeface="Arial" pitchFamily="34" charset="0"/>
              </a:rPr>
              <a:t>Wat is “Financiële administratie” </a:t>
            </a:r>
          </a:p>
          <a:p>
            <a:endParaRPr lang="nl-NL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nl-NL" sz="2000" b="1" dirty="0" smtClean="0">
                <a:latin typeface="Arial" pitchFamily="34" charset="0"/>
                <a:cs typeface="Arial" pitchFamily="34" charset="0"/>
              </a:rPr>
              <a:t>Of  “boekhouden” ?</a:t>
            </a:r>
            <a:endParaRPr lang="nl-NL" sz="2000" b="1" i="1" dirty="0" smtClean="0">
              <a:latin typeface="Arial" pitchFamily="34" charset="0"/>
              <a:cs typeface="Arial" pitchFamily="34" charset="0"/>
            </a:endParaRPr>
          </a:p>
          <a:p>
            <a:endParaRPr lang="nl-N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nl-NL" sz="2000" dirty="0" smtClean="0"/>
              <a:t>Boekhouden is het bijhouden van de in een onderneming gedane uitgaven en verkregen ontvangsten, en de vermogenspositie van een bedrijf.</a:t>
            </a:r>
            <a:endParaRPr lang="nl-NL" sz="2000" dirty="0" smtClean="0">
              <a:latin typeface="Arial" pitchFamily="34" charset="0"/>
              <a:cs typeface="Arial" pitchFamily="34" charset="0"/>
            </a:endParaRPr>
          </a:p>
          <a:p>
            <a:endParaRPr lang="nl-NL" sz="2000" dirty="0" smtClean="0">
              <a:latin typeface="Arial" pitchFamily="34" charset="0"/>
              <a:cs typeface="Arial" pitchFamily="34" charset="0"/>
            </a:endParaRPr>
          </a:p>
          <a:p>
            <a:endParaRPr lang="nl-N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Helvetica-CondensedLight"/>
              </a:rPr>
              <a:t>Doelen financiële administratie</a:t>
            </a:r>
            <a:endParaRPr lang="nl-NL" dirty="0">
              <a:latin typeface="Helvetica-CondensedLigh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80975" indent="-180975"/>
            <a:r>
              <a:rPr lang="nl-NL" dirty="0" smtClean="0"/>
              <a:t>Onder andere: </a:t>
            </a:r>
          </a:p>
          <a:p>
            <a:pPr marL="180975" indent="-180975">
              <a:buFont typeface="Wingdings" pitchFamily="2" charset="2"/>
              <a:buChar char="§"/>
            </a:pPr>
            <a:endParaRPr lang="nl-NL" dirty="0" smtClean="0"/>
          </a:p>
          <a:p>
            <a:pPr marL="180975" indent="-180975">
              <a:buFont typeface="Wingdings" pitchFamily="2" charset="2"/>
              <a:buChar char="§"/>
            </a:pPr>
            <a:r>
              <a:rPr lang="nl-NL" dirty="0" smtClean="0"/>
              <a:t>De boekhouding verschaft informatie die gebruikt wordt voor bedrijfseconomische beslissingen</a:t>
            </a:r>
          </a:p>
          <a:p>
            <a:pPr marL="180975" lvl="0" indent="-180975">
              <a:buFont typeface="Wingdings" pitchFamily="2" charset="2"/>
              <a:buChar char="§"/>
            </a:pPr>
            <a:r>
              <a:rPr lang="nl-NL" dirty="0" smtClean="0"/>
              <a:t>Overzicht te hebben en te houden in de financiële positie van het   bedrijf</a:t>
            </a:r>
          </a:p>
          <a:p>
            <a:pPr marL="180975" lvl="0" indent="-180975">
              <a:buFont typeface="Wingdings" pitchFamily="2" charset="2"/>
              <a:buChar char="§"/>
            </a:pPr>
            <a:r>
              <a:rPr lang="nl-NL" dirty="0" smtClean="0"/>
              <a:t>Inzicht te krijgen in de winsten en verliezen</a:t>
            </a:r>
          </a:p>
          <a:p>
            <a:pPr marL="180975" lvl="0" indent="-180975">
              <a:buFont typeface="Wingdings" pitchFamily="2" charset="2"/>
              <a:buChar char="§"/>
            </a:pPr>
            <a:r>
              <a:rPr lang="nl-NL" dirty="0" smtClean="0"/>
              <a:t>Afleggen van verantwoording over het gevoerde financiële beleid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Gegevens verzamelen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>
          <a:noFill/>
        </p:spPr>
        <p:txBody>
          <a:bodyPr/>
          <a:lstStyle/>
          <a:p>
            <a:endParaRPr lang="nl-NL" i="1" dirty="0" smtClean="0"/>
          </a:p>
          <a:p>
            <a:endParaRPr lang="nl-NL" i="1" dirty="0" smtClean="0"/>
          </a:p>
          <a:p>
            <a:endParaRPr lang="nl-NL" i="1" dirty="0" smtClean="0"/>
          </a:p>
          <a:p>
            <a:endParaRPr lang="nl-NL" i="1" dirty="0" smtClean="0"/>
          </a:p>
          <a:p>
            <a:endParaRPr lang="nl-NL" i="1" dirty="0" smtClean="0"/>
          </a:p>
        </p:txBody>
      </p:sp>
      <p:pic>
        <p:nvPicPr>
          <p:cNvPr id="2050" name="Picture 2" descr="\\bonsenreuling.local\dfs\Home\KokN\Documents\My Pictures\schoenendo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2486025" cy="1838325"/>
          </a:xfrm>
          <a:prstGeom prst="rect">
            <a:avLst/>
          </a:prstGeom>
          <a:noFill/>
        </p:spPr>
      </p:pic>
      <p:pic>
        <p:nvPicPr>
          <p:cNvPr id="2052" name="Picture 4" descr="\\bonsenreuling.local\dfs\Home\KokN\Documents\My Pictures\compu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05064"/>
            <a:ext cx="2628900" cy="1743075"/>
          </a:xfrm>
          <a:prstGeom prst="rect">
            <a:avLst/>
          </a:prstGeom>
          <a:noFill/>
        </p:spPr>
      </p:pic>
      <p:pic>
        <p:nvPicPr>
          <p:cNvPr id="2053" name="Picture 5" descr="\\bonsenreuling.local\dfs\Home\KokN\Documents\My Pictures\ordn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037114"/>
            <a:ext cx="2304256" cy="1471262"/>
          </a:xfrm>
          <a:prstGeom prst="rect">
            <a:avLst/>
          </a:prstGeom>
          <a:noFill/>
        </p:spPr>
      </p:pic>
      <p:sp>
        <p:nvSpPr>
          <p:cNvPr id="2055" name="AutoShape 7" descr="data:image/jpeg;base64,/9j/4AAQSkZJRgABAQAAAQABAAD/2wCEAAkGBxQSEhMUEBASEhUSEBUSFBUSFBIVFRAQGRIWFxQTHBYYHSggGBslHRUUITEiJSkrLi4uFx8zODMtNygtLisBCgoKDg0OGxAQGiwlICQsLCw0LCwsNywsLCwsLywsLCwsLCwvLCwsLCwsLCwsLCwsLCwsLCwsLCwsLCwsLCwsLP/AABEIAOIA3wMBEQACEQEDEQH/xAAbAAEAAQUBAAAAAAAAAAAAAAAABAIDBQYHAf/EAD8QAAICAQECCQoEBQMFAAAAAAABAhEDBAUhBhIxQVFhcZGSExUiMlJUgaGx0RRCU8EWM2Jy4QeC8CM0Q5Oy/8QAGgEBAAMBAQEAAAAAAAAAAAAAAAIDBAEFBv/EADERAQACAQIFBAEDAwMFAAAAAAABAgMEERMUMVFSEiEykUEVU2EFcYEzsfAiQ5LB0f/aAAwDAQACEQMRAD8A7iAAhanaCjuj6T+SLK45nqrtkiOiBl1c5csmupbi2KRCqbzKxfOSRLAWAsBYCwFgLAWAsBYCwFgLAWAsBYCwFgE63rc+lco2EjFrZx57XQ9/z5SM44lOLzDI6bWxnu9V9D5+xlNqTC2t4lKIJgADE6/XW+LB7lyvp6uwvpTb3lRe+/tCBZaqLDpYCwFgLAWAsBYCwFgLAWAsBYCwFgLAWAsBYCwFgLAymz9bfoze/mfT1dpRem3vC6l9/aWRKlqDtXU8WPFXLL5R5yzHXed1eS20bMLZpZiwFgLAWAsBYCwFgLAWAsBYCwFgLAWAsBYCwFgLAWAsBYHtgZ/Q6jjxT51ufb0mW9fTLVS3qhhdoZuNkl0J8Vdi/wA2aMcbVZ8k72R7JoFgLAWAsBYCwFgLAWAsBYCwFgLAWAsBYCwFgLAWAsBYCwFgTtjZqm1zSXzX/GVZY3jdbinadmOc73vle99pbsp3LAWAsBYCwFgLAWAsBYCwFgLAWAsBYCwFgLAWAsBYCwFgLAWBVjzcVqXLX2r9xNd42di207rVnUSwFgLAWAsBYCwFgLAWAsBYCwFgLAWAsBYCwFgLAWAsBYCwFgU5HuOw5LywFgLAWAsBYCwFgLAWAsBYE3TbMyT5uKumW75FdstYW1xWlkcWxI/mk32Uiqc8/iFsYI/MpMdl4l+S+1tkOLbunGKvZX+Ax/px7jnEt3d4deyiezMT/JXY2jsZbd3JxV7IubYkfySa7d6Jxnn8whOCPxLG6rZ+SG9xtdMd6Lq5K2U2x2qiWTVlgLAWAsBYCwFgU5HuOw5LywFgLAWAsBYCwFgLAWBI0ellkdRXa+ZEbWise6dKTafZsOi2bDHv9aXtP9lzGS+SbNdMUVSNRqI41c3S+b7ERrWbTtCVrRWN5YTVbck/5a4q6Xvf2RorgiOrNbPM9GPnrJvlnJ/FlsUrH4VTe0/lT5eXtS72d9MOeqe67i2jkjyZJfHf9SM46z+EoyWj8p+n28//ACRvrjufcVWwdpW11HeGX02rhkXoST6udfAotSa9Wit4t0RNfsmM98KjL5PtRZTLMdVd8MW6NfzY3BuMlTRqiYmN4ZJiYnaVuzrhYCwFgLAWBTN7jsOSWAsBYCwFgLAWAsBYEvZ2ieWVLdFes+hdHaQyXikLMdJvLadPgjCKjFUl8+sw2tNp3lurWKxtCnV6lY4uUubkXS+ZHa1m07Q5a0VjeWp6vVyyS40n2LmS6Ebq0isbQwWvNp3lZskiWAsBYCwPYZGnabTXOhMbkTsz+ytr8ZqGTl5pe11PrMuXDt7w14s2/tZI21jg8bc9zXqtcvG6CGGber2TzRX0+7V7NrCWAsBYCwFgUze47DkvLAWAsBYCwFgLAWBc0+Fzkox5W/8AjOWmKxvLtYm07Q3HSaZY4qMebn6Xzs8+1ptO8vRrWKxtC8RSattzWcfJxU/RhuXXLnf7G3DT013Yc9/VbbsxtlyksBYCwFgLAWAsC9qtXLJXHd0qX37SNaRXola826rNkkSwFgLAWAsCmb3ByXlnQsBYCwFgLAWAsDY+DekqLyNb5bo9Uf8AL+hk1F/f0tmnptHqZszNKNtLUeTxTlzpUu17l9SeOvqtEIZLemsy0qz0XmlgLAWAsBYCwFgLAWAsBYCwFgLAWBTN7jrktZ0nCOS3ZIqXWtz7uR/I230sT8XkY/6jaPa8bszpdq4snJNJ9Etz+fKZ7Yb16w349Tjv0lMsqXlh0sBYCwKsUHKSiuWTSXa3RyZ2jciN52b5hxqMYxXJFJL4I8yZ3nd6sRtGys46wXCrNUYR9qTfwS/yadNX3mWXVW9ohrdmxjLAWAsBYCwFgLAWAsBYCwFgLANhxB1W18UOWab6I73/AILa4b2/DPk1WKnWfpjJbflOSjCKiul7293ci/lorG8yyc/N7bVjZr5seWASdPr8kPVnJdV2u5ldsdbdYW0z5KdJZLBwimvXgpda3MptpY/EtlP6jaPlDIYdvYpcrlHtX7optp7w1U12K3X2TsWqhL1ZxfY0VTS0dYaK5KW6SmY9Jkkrjjk0+dJtFc3rHtMropaY3iGR2JoJ+Wi5wklG3bTSutxTmyV9E7Suw47euJmG2GFvANb4SYMk8keLCUkocqTe+3f7GzT2rFfeWPUVta3tDEfgMv6U/Cy/iU7s/Dv2PwGX9KfhY4lO5w79j8Bl/Sn4WOJTucO/Y/AZf0p+FjiU7nDv2PwGX9KfhY4lO5w79j8Bl/Sn4WOJTucO/Y/AZf0p+FjiU7nDv2PwGX9KfhY4lO5w79nk9HkSbeOaSVttOkhF6z+XJpaPeYR7JoblgWsurhH1pxXa1fcSilp6QhbLSvWYQM23sS5ONLsVLvZbXTXnqzX12KOnux+fhFN+pGMet739i6ulr+ZZb/1C8/GNmN1GtyT9ecn1Xu7uQvrjrXpDJfPkv8pRyape0frr4/RkL/FZh+cKPJvq8UfuZf1HSfu1+4S5fJ4nk31eKP3H6jpP3a/cHL5PE8m+rxR+4/UdJ+7X7g5fJ4nk31eKP3H6jpP3a/cHL5PE8m+rxR+4/UdJ+7X7g5fJ4nk3/T4o/cfqOk/dr9wcvl7OicGNt4cemxxnqYRlFO05q16TPD1Wow2yzNb12/vD6fRZK0wVradphn9FtqGVtYs0MnF3tRadJ8l0U1vS3xmJ/tO7bTJW3xndNWtfQiaata7+n5gRdTwj0+OXFyZoQkuVSlFNdHOVzkpWdptEf5hC2alZ2mVC4VaT3rF4kc42Pzj7hHmMXlB/FOj96xeJDjYvOv3BzGLyh7/FGj96w+JDjYvOv3BzGLyg/ijR+9YfEhxsXnX7g5jF5Q8/inR+9YvEhxsXnX7g5jF5QPhVpPecXiQ42Pzj7g5jF5Qp/ivSe8Y/HH7jjYvOPuDmMflCl8LNN+vi/wDZEcbF5x9x/wDTmMflCBtnhThlgyrHnwuTxyUVxk7lW5cpbhzYeJHqvG2/eFWfPThW9MxvtLnmTa2Z/njHs4n77z2Y1Ohj/uV/8nzlsuqn8bIuXPkl62Rv/evuWRrtFHTJX7hTauot13WfJv8Ap8UfuS/UdJ+7X7hXy+XseTfV4o/cfqOk/dr9wcvk8Tyb6vFH7j9R0n7tfuDl8nieTfV4o/cfqOk/dr9wcvk8Tyb6vFH7j9R0n7tfuDl8nivaSHprk5/zR6H1nLf1DSzG0Za/cLMWDJF49lg+BeoAAAAAAA3D/Tn18/8AZj+szdoflb/Dfoetv8f+28HpPQAOY8Mf+8y/7P8A4ieNqv8AVn/n4eRqv9WWFKGcAAAAAAAAAAAAAAAAALuk9dfH6M7XqlT5LRxEAAAAACZg2VnnFShgySi+Rxi2n8ScYrzG8RKyuG9o3iG08BdDlxZMvlcU4KWNU5RaTalyfM26Olq2neNvZt0mO9Jn1Rs3M9BuANA4XbJzT1M5Y8OScZRi7jFtXVNX8Dy9TivOSZiJebqcV7ZN6ww3mPU+7ZvBIz8HJ4z9M/AyeMnmPU+7ZvBIcHJ4z9HAyeMnmPU+7ZvBIcHJ4z9HAyeMnmPU+7ZvBIcHJ4z9HAyeMnmPU+7ZvBIcHJ4z9HAyeMnmPU+7ZvBIcHJ4z9HAyeMnmPU+7ZvBIcHJ4z9HAyeMnmPU+7ZvBIcHJ4z9HAyeMqMuyM8YuUsGWMYq23FpJc7ZycV4jeay5OHJEbzEoRBWAAAAAAAu6T118fozteqVPktHEQAAAAAOg8F9r4MemxxyZ8cZJO1KSTXpM9TT5sdccRMw9TT5aVxxEzDM4NsYJyUYZ8cpSdJKSbbL4zY7TtFoXxmxzO0WhOLVgBF1m0MWKvK5YY+NdcZpXVXXeiF8lafKdkLZK1+U7I/n/Te84vEiHMYvKEePj8oPP+m95xeJDmMXlBx8flB5/wBN7zi8SHMYvKDj4/KDz/pvecXiQ5jF5QcfH5Qef9N7zi8SHMYvKDj4/KDz/pvecXiQ5jF5QcfH5Qef9N7zi8SHMYvKDj4/KDz/AKb3nF4kOYxeUHHx+UIO3dtaeenzRhnxylLFJJKSttrcivNmxzjtEWjorzZsc47RFo6ObnkvJAAAAAAAXdJ66+P0Z2vVKnyWjiIAAAAAAC9otQ8eSE1+ScZdzs7W3ptE9kqW9Not2dgxZFKKlF2pJST6U1aPeid43h7sTv7qjo1T/ULTXhxz9jJT7JL7pGHXV3rFuzHra70iezQjzXmAAAAAAAAAAAAAAAAABd0vrr4/Rna9UqfJaOIgAAAAAAAHROA20fKYPJt+lh9Htx/lf1XwPV0eT1U9PZ6ukyeqnp7NkNbUhba0XlsGTHzyj6P96dx+aRVmp66TVDLT10mrklHiPDAAAAAAAAAAAAAAAAAC7pfXXx+jO16pU+S0cRAAAAAAAAJ2xdpPT5Y5FvS3Sj7UHyrt512FmLJOO3qhbhyzjt6nVtPnjOMZwalGStNc6ParaLRvD2YmJjeFwk65vw02X5HM5xXoZnxl1ZPzL9/ieRqsXovvHSXlavF6b+qOktfMzKAAAAAAAAeqDabSbSq3TpW6VvmDu0vA4AAAAABd0vrr4/Rna9UqfJaOIgAAAAAAAADYuCnCH8O/J5W3ik+X9KT/ADdnSjVptRw59M9P9mvTaj0f9Nun+zokJppNNNNWmuRrpPVid/d6iNtXZ8dRjljnyPkfPGXNJEMmOMlfTKGTHF6+mXLdp7PngyPHkVNcj5px5pI8bJjtS3pl42THbHbaUQggAAAAABmNi8HMuoppcTH7cudf0rll9C/Fp75P4ju0YtPfJ79I7tq2vp9PpNJPE1/Mi0ueeTJW6T7HXUjblrjxYpr3bclceLFNe7np5bygAAAAALul9dfH6M7XqlT5LRxEAAAAAAAAAAM3wf4ST03ou54r3x549cXzdnIaMOotj9usNOHU2x+0+8OhbO2ljzx42Kal0r80eprmPUx5a3jesvTpkreN6y82ns3HqIcTLG1zNbpRfSnzDJirkjaxkx1vG1mjbU4H5sbbxf8AWjzVumu2PP8AA83JpL1+PvDzsmkvX4+8MBlwSi6nCUX0Si0/mZpiY6wyzWY6wtpkXEnTbPy5N2PFkl2RlXfyInWlrdIlOuO9ukSzmh4F5508jhiXW+NLuW75mmmjyT19mimjvPy9mz7M4LYMNNx8pJfmyU0uyPIjZj0uOnv1/u2Y9Njp/P8Adb27wpx4LjjrJk5KT9GD/qa+i+RzNqq09o95czamtPaPeXPtdrJ5pueWTlJ/JdCXMjy73m872eXe9rzvZYIogAAAAAXdL66+P0Z2vVKnyWjiIAAAAAAAAAAALmnzyxyUscnCS5HF0ztbTWd4draazvEtm2dw2yRpZoLKvai+LLuqn8jXTW2j5Ru2U1to+Ubth0vC3Sz5cjxvonGX1Vo111eKfzs1V1WKfzsyENp4JrdmxSX90WWRlx2/MLYyUnpMKvK4Fv42FfGBLen8O71/hZz7d08PW1GPdzKXGfdG2QnPjjraEbZsdetoYjW8NsMf5UJ5X1+hHve/5FF9bSPjG6i+tpHx92sbU4TZ89py8nF/lx2r7Xysx5NTkv8AxDHk1N7+3SGGKGcAAAAAAAAvaRXNV1/Rna9U6fKHmqhxZzT5ptfM7eNrTH8mSNrzH8rRFAAAAAAAAAAAAAAAoDyjg9OgAAAAAAAAAAAMnwa03lNTjj08Z90JF2nr6skQv01fVkiEjhjovJarKq3Slxl8d6+TRbrKem/q7rNZTa/q7sIZGQAAAAAAAAAAAAAAAAAAAAAAAAAAAAA3H/TTRcbPLI1uhja+L3ffuN+ip1v/AIehoqdb/wCGb/1G2Tx4RzRXq+jPqj+WXwba+JrzYuJTZrzYuJTZzSSrczxpiYnaXizExO0vDjgAAAAAAAAAAAAAAAAAAAAAAAAAAFUIW6/4kTpSb29MJ46Te3ph2DgZsr8Pp1xlUsnptc6X5Y9tb+1s9qlIpWKw9ulIpWKwzebEpRcZJOMk4tPkaapokk5Lwt4Oy0s73vFJ+hP2f6Jdf17zNqNPGT3jqzajTxk946tcaPKtWaztLyrVms7TAcRAAAAAAAAAAAAAAAAAAAAAAAAD1Injx2vO1U8eO152q3bgLwZeRrPljWOLuCa/nS5pf2r5nrYcMYo/l6+HDGOPbq6SXLgC1qtNDJBwyRU4yVOMlaYHOeEPALJjuekflYcvk5NcePY+SS+faQvjreNrQhfHW8bWhpWe4ScckJY5LljJNNfB7zHfQ+M/bFfReM/alZF0r6fUonSZY/CidJlj8PeMvaXeiPK5eznK5exxl7S70OVy9jlcvY4y9pd6HK5exyuXscZe0u9DlcvY5XL2OMvaXehyuXscrl7HGXtLvQ5XL2OVy9jjL2l3ocrl7HK5exxl7S70OVy9jlcvY4y9pd6HK5exyuXscZe0u9DlcvY5XL2OMvaXehyuXscrl7HGXtLvQ5XL2OVy9jjL2l3ocrl7HK5exxl7S70OVy9jlcvY4y9pd6HK5exyuXscZe0u9DlcvY5XL2OMvaXehyuXscrl7HGXtLvQ5XL2OVy9lLyrpXzJRo8s/hKNHllI0OmyZ5cXBinlf9K3LrfMvizRTRRHylopooj5S3/g3wC4rWTWtSa3rFHfBf3Pn7Fu7TbWsVjasNlaxWNohvcYpJJKklSS5Eug6k9AAAAEPaekx5INZMcJquScYy+oHEOE+GMMzUIxire6KSXNzI6MRYCwFgLAWAsBYCwFgLAWAsBYCwFgLAWAsDa+AWkx5MlZMcJ/3xjLmfScHYtPhjCKUIxiuiKSXcgLoAAB/9k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Gegevens verwerken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468313" y="1268333"/>
            <a:ext cx="8207375" cy="4176712"/>
          </a:xfrm>
        </p:spPr>
        <p:txBody>
          <a:bodyPr>
            <a:normAutofit/>
          </a:bodyPr>
          <a:lstStyle/>
          <a:p>
            <a:r>
              <a:rPr lang="nl-NL" dirty="0" smtClean="0"/>
              <a:t>Met behulp van een financieel pakket: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Hier vastlegging van kas-/bankmutaties</a:t>
            </a:r>
          </a:p>
          <a:p>
            <a:endParaRPr lang="nl-NL" dirty="0" smtClean="0"/>
          </a:p>
          <a:p>
            <a:endParaRPr lang="nl-NL" i="1" dirty="0" smtClean="0"/>
          </a:p>
          <a:p>
            <a:endParaRPr lang="nl-NL" i="1" dirty="0" smtClean="0"/>
          </a:p>
          <a:p>
            <a:endParaRPr lang="nl-NL" i="1" dirty="0" smtClean="0"/>
          </a:p>
          <a:p>
            <a:endParaRPr lang="nl-NL" dirty="0" smtClean="0"/>
          </a:p>
          <a:p>
            <a:endParaRPr lang="nl-NL" b="1" dirty="0" smtClean="0"/>
          </a:p>
          <a:p>
            <a:endParaRPr lang="nl-NL" b="1" dirty="0" smtClean="0"/>
          </a:p>
          <a:p>
            <a:endParaRPr lang="nl-NL" dirty="0"/>
          </a:p>
        </p:txBody>
      </p:sp>
      <p:pic>
        <p:nvPicPr>
          <p:cNvPr id="8" name="Picture 3" descr="\\bonsenreuling.local\dfs\Home\KokN\Documents\My Pictures\agrovis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2971800" cy="981075"/>
          </a:xfrm>
          <a:prstGeom prst="rect">
            <a:avLst/>
          </a:prstGeom>
          <a:noFill/>
        </p:spPr>
      </p:pic>
      <p:pic>
        <p:nvPicPr>
          <p:cNvPr id="9" name="Picture 8" descr="\\bonsenreuling.local\dfs\Home\KokN\Documents\My Pictures\mif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24944"/>
            <a:ext cx="1350070" cy="1368232"/>
          </a:xfrm>
          <a:prstGeom prst="rect">
            <a:avLst/>
          </a:prstGeom>
          <a:noFill/>
        </p:spPr>
      </p:pic>
      <p:pic>
        <p:nvPicPr>
          <p:cNvPr id="10" name="Picture 9" descr="\\bonsenreuling.local\dfs\Home\KokN\Documents\My Pictures\Snelst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924944"/>
            <a:ext cx="1368151" cy="1368151"/>
          </a:xfrm>
          <a:prstGeom prst="rect">
            <a:avLst/>
          </a:prstGeom>
          <a:noFill/>
        </p:spPr>
      </p:pic>
      <p:pic>
        <p:nvPicPr>
          <p:cNvPr id="11" name="Picture 2" descr="https://encrypted-tbn2.gstatic.com/images?q=tbn:ANd9GcTIy1Sb86AgK4jYXQve6IMrwe7rDUxKa3i_acFnPhOx8FQ4UZh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212976"/>
            <a:ext cx="1905000" cy="94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 BonsenReuling">
  <a:themeElements>
    <a:clrScheme name="BonsenReuling">
      <a:dk1>
        <a:srgbClr val="333D46"/>
      </a:dk1>
      <a:lt1>
        <a:srgbClr val="333D46"/>
      </a:lt1>
      <a:dk2>
        <a:srgbClr val="F4F2EF"/>
      </a:dk2>
      <a:lt2>
        <a:srgbClr val="FFFFFF"/>
      </a:lt2>
      <a:accent1>
        <a:srgbClr val="006293"/>
      </a:accent1>
      <a:accent2>
        <a:srgbClr val="FECC14"/>
      </a:accent2>
      <a:accent3>
        <a:srgbClr val="7C2667"/>
      </a:accent3>
      <a:accent4>
        <a:srgbClr val="CAB800"/>
      </a:accent4>
      <a:accent5>
        <a:srgbClr val="516473"/>
      </a:accent5>
      <a:accent6>
        <a:srgbClr val="B41210"/>
      </a:accent6>
      <a:hlink>
        <a:srgbClr val="06594E"/>
      </a:hlink>
      <a:folHlink>
        <a:srgbClr val="06594E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nsioen-desk">
  <a:themeElements>
    <a:clrScheme name="BonsenReuling">
      <a:dk1>
        <a:srgbClr val="333D46"/>
      </a:dk1>
      <a:lt1>
        <a:srgbClr val="333D46"/>
      </a:lt1>
      <a:dk2>
        <a:srgbClr val="F4F2EF"/>
      </a:dk2>
      <a:lt2>
        <a:srgbClr val="FFFFFF"/>
      </a:lt2>
      <a:accent1>
        <a:srgbClr val="006293"/>
      </a:accent1>
      <a:accent2>
        <a:srgbClr val="FECC14"/>
      </a:accent2>
      <a:accent3>
        <a:srgbClr val="7C2667"/>
      </a:accent3>
      <a:accent4>
        <a:srgbClr val="CAB800"/>
      </a:accent4>
      <a:accent5>
        <a:srgbClr val="516473"/>
      </a:accent5>
      <a:accent6>
        <a:srgbClr val="B41210"/>
      </a:accent6>
      <a:hlink>
        <a:srgbClr val="06594E"/>
      </a:hlink>
      <a:folHlink>
        <a:srgbClr val="06594E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alaris-desk">
  <a:themeElements>
    <a:clrScheme name="BonsenReuling">
      <a:dk1>
        <a:srgbClr val="333D46"/>
      </a:dk1>
      <a:lt1>
        <a:srgbClr val="333D46"/>
      </a:lt1>
      <a:dk2>
        <a:srgbClr val="F4F2EF"/>
      </a:dk2>
      <a:lt2>
        <a:srgbClr val="FFFFFF"/>
      </a:lt2>
      <a:accent1>
        <a:srgbClr val="006293"/>
      </a:accent1>
      <a:accent2>
        <a:srgbClr val="FECC14"/>
      </a:accent2>
      <a:accent3>
        <a:srgbClr val="7C2667"/>
      </a:accent3>
      <a:accent4>
        <a:srgbClr val="CAB800"/>
      </a:accent4>
      <a:accent5>
        <a:srgbClr val="516473"/>
      </a:accent5>
      <a:accent6>
        <a:srgbClr val="B41210"/>
      </a:accent6>
      <a:hlink>
        <a:srgbClr val="06594E"/>
      </a:hlink>
      <a:folHlink>
        <a:srgbClr val="06594E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onsenReuling zonder payoff">
  <a:themeElements>
    <a:clrScheme name="BonsenReuling">
      <a:dk1>
        <a:srgbClr val="333D46"/>
      </a:dk1>
      <a:lt1>
        <a:srgbClr val="333D46"/>
      </a:lt1>
      <a:dk2>
        <a:srgbClr val="F4F2EF"/>
      </a:dk2>
      <a:lt2>
        <a:srgbClr val="FFFFFF"/>
      </a:lt2>
      <a:accent1>
        <a:srgbClr val="006293"/>
      </a:accent1>
      <a:accent2>
        <a:srgbClr val="FECC14"/>
      </a:accent2>
      <a:accent3>
        <a:srgbClr val="7C2667"/>
      </a:accent3>
      <a:accent4>
        <a:srgbClr val="CAB800"/>
      </a:accent4>
      <a:accent5>
        <a:srgbClr val="516473"/>
      </a:accent5>
      <a:accent6>
        <a:srgbClr val="B41210"/>
      </a:accent6>
      <a:hlink>
        <a:srgbClr val="06594E"/>
      </a:hlink>
      <a:folHlink>
        <a:srgbClr val="06594E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onsenReuling Accountants - Belastingadviseurs">
  <a:themeElements>
    <a:clrScheme name="BonsenReuling">
      <a:dk1>
        <a:srgbClr val="333D46"/>
      </a:dk1>
      <a:lt1>
        <a:srgbClr val="333D46"/>
      </a:lt1>
      <a:dk2>
        <a:srgbClr val="F4F2EF"/>
      </a:dk2>
      <a:lt2>
        <a:srgbClr val="FFFFFF"/>
      </a:lt2>
      <a:accent1>
        <a:srgbClr val="006293"/>
      </a:accent1>
      <a:accent2>
        <a:srgbClr val="FECC14"/>
      </a:accent2>
      <a:accent3>
        <a:srgbClr val="7C2667"/>
      </a:accent3>
      <a:accent4>
        <a:srgbClr val="CAB800"/>
      </a:accent4>
      <a:accent5>
        <a:srgbClr val="516473"/>
      </a:accent5>
      <a:accent6>
        <a:srgbClr val="B41210"/>
      </a:accent6>
      <a:hlink>
        <a:srgbClr val="06594E"/>
      </a:hlink>
      <a:folHlink>
        <a:srgbClr val="06594E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onsenReuling Audit">
  <a:themeElements>
    <a:clrScheme name="BonsenReuling">
      <a:dk1>
        <a:srgbClr val="333D46"/>
      </a:dk1>
      <a:lt1>
        <a:srgbClr val="333D46"/>
      </a:lt1>
      <a:dk2>
        <a:srgbClr val="F4F2EF"/>
      </a:dk2>
      <a:lt2>
        <a:srgbClr val="FFFFFF"/>
      </a:lt2>
      <a:accent1>
        <a:srgbClr val="006293"/>
      </a:accent1>
      <a:accent2>
        <a:srgbClr val="FECC14"/>
      </a:accent2>
      <a:accent3>
        <a:srgbClr val="7C2667"/>
      </a:accent3>
      <a:accent4>
        <a:srgbClr val="CAB800"/>
      </a:accent4>
      <a:accent5>
        <a:srgbClr val="516473"/>
      </a:accent5>
      <a:accent6>
        <a:srgbClr val="B41210"/>
      </a:accent6>
      <a:hlink>
        <a:srgbClr val="06594E"/>
      </a:hlink>
      <a:folHlink>
        <a:srgbClr val="06594E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BonsenReuling</Template>
  <TotalTime>873</TotalTime>
  <Words>567</Words>
  <Application>Microsoft Office PowerPoint</Application>
  <PresentationFormat>Diavoorstelling (4:3)</PresentationFormat>
  <Paragraphs>174</Paragraphs>
  <Slides>22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6</vt:i4>
      </vt:variant>
      <vt:variant>
        <vt:lpstr>Diatitels</vt:lpstr>
      </vt:variant>
      <vt:variant>
        <vt:i4>22</vt:i4>
      </vt:variant>
    </vt:vector>
  </HeadingPairs>
  <TitlesOfParts>
    <vt:vector size="33" baseType="lpstr">
      <vt:lpstr>Arial</vt:lpstr>
      <vt:lpstr>Helvetica-CondensedLight</vt:lpstr>
      <vt:lpstr>Wingdings</vt:lpstr>
      <vt:lpstr>Calibri</vt:lpstr>
      <vt:lpstr>HeliosCondLight</vt:lpstr>
      <vt:lpstr>PowerPoint BonsenReuling</vt:lpstr>
      <vt:lpstr>Pensioen-desk</vt:lpstr>
      <vt:lpstr>Salaris-desk</vt:lpstr>
      <vt:lpstr>BonsenReuling zonder payoff</vt:lpstr>
      <vt:lpstr>BonsenReuling Accountants - Belastingadviseurs</vt:lpstr>
      <vt:lpstr>BonsenReuling Audit</vt:lpstr>
      <vt:lpstr>Van harte welkom! </vt:lpstr>
      <vt:lpstr>PowerPoint-presentatie</vt:lpstr>
      <vt:lpstr>Financiële administratie</vt:lpstr>
      <vt:lpstr>Inhoudsopgave</vt:lpstr>
      <vt:lpstr>BonsenReuling</vt:lpstr>
      <vt:lpstr>Wat is ‘financiële administratie’</vt:lpstr>
      <vt:lpstr>Doelen financiële administratie</vt:lpstr>
      <vt:lpstr>Gegevens verzamelen</vt:lpstr>
      <vt:lpstr>Gegevens verwerken</vt:lpstr>
      <vt:lpstr>Koppeling met managementrapportage</vt:lpstr>
      <vt:lpstr>Output financieel pakket</vt:lpstr>
      <vt:lpstr>Wie doet wat?</vt:lpstr>
      <vt:lpstr>Accountant</vt:lpstr>
      <vt:lpstr>Belaste ondernemerschap of landbouwregeling?</vt:lpstr>
      <vt:lpstr>Voor- en nadelen landbouwregeling</vt:lpstr>
      <vt:lpstr>Landbouwregeling algemeen</vt:lpstr>
      <vt:lpstr>Personeel</vt:lpstr>
      <vt:lpstr>Loonheffing</vt:lpstr>
      <vt:lpstr>Waarom inhoudingen?</vt:lpstr>
      <vt:lpstr>Waarom inhoudingen?</vt:lpstr>
      <vt:lpstr>Vragen?</vt:lpstr>
      <vt:lpstr>Bedankt voor  uw aandacht</vt:lpstr>
    </vt:vector>
  </TitlesOfParts>
  <Company>BonsenReuling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Introductie – maken presentatie</dc:title>
  <dc:creator>Administrator</dc:creator>
  <cp:lastModifiedBy>Brigitte Kok</cp:lastModifiedBy>
  <cp:revision>68</cp:revision>
  <dcterms:created xsi:type="dcterms:W3CDTF">2014-09-17T10:04:20Z</dcterms:created>
  <dcterms:modified xsi:type="dcterms:W3CDTF">2015-01-14T08:09:29Z</dcterms:modified>
</cp:coreProperties>
</file>